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5" name="Shape 2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4" name="Shape 3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3" name="Shape 32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2" name="Shape 3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8" name="Shape 3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0"/>
            <a:ext cx="9144000" cy="5176499"/>
          </a:xfrm>
          <a:prstGeom prst="rect">
            <a:avLst/>
          </a:prstGeom>
          <a:gradFill>
            <a:gsLst>
              <a:gs pos="0">
                <a:srgbClr val="003171"/>
              </a:gs>
              <a:gs pos="100000">
                <a:srgbClr val="549FFF"/>
              </a:gs>
            </a:gsLst>
            <a:lin ang="7920000" scaled="0"/>
          </a:gradFill>
          <a:ln>
            <a:noFill/>
          </a:ln>
        </p:spPr>
        <p:txBody>
          <a:bodyPr anchorCtr="0" anchor="ctr" bIns="45700" lIns="91425" rIns="91425" tIns="45700">
            <a:noAutofit/>
          </a:bodyPr>
          <a:lstStyle/>
          <a:p>
            <a:pPr>
              <a:spcBef>
                <a:spcPts val="0"/>
              </a:spcBef>
              <a:buNone/>
            </a:pPr>
            <a:r>
              <a:t/>
            </a:r>
            <a:endParaRPr/>
          </a:p>
        </p:txBody>
      </p:sp>
      <p:sp>
        <p:nvSpPr>
          <p:cNvPr id="10" name="Shape 10"/>
          <p:cNvSpPr/>
          <p:nvPr/>
        </p:nvSpPr>
        <p:spPr>
          <a:xfrm flipH="1">
            <a:off x="-3832" y="12039"/>
            <a:ext cx="10925833" cy="5165065"/>
          </a:xfrm>
          <a:custGeom>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11" name="Shape 11"/>
          <p:cNvSpPr/>
          <p:nvPr/>
        </p:nvSpPr>
        <p:spPr>
          <a:xfrm flipH="1">
            <a:off x="14659" y="660"/>
            <a:ext cx="10500940" cy="5165065"/>
          </a:xfrm>
          <a:custGeom>
            <a:pathLst>
              <a:path extrusionOk="0" h="6863875" w="24279631">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b" bIns="45700" lIns="91425" rIns="91425" tIns="45700">
            <a:noAutofit/>
          </a:bodyPr>
          <a:lstStyle/>
          <a:p>
            <a:pPr>
              <a:spcBef>
                <a:spcPts val="0"/>
              </a:spcBef>
              <a:buNone/>
            </a:pPr>
            <a:r>
              <a:t/>
            </a:r>
            <a:endParaRPr/>
          </a:p>
        </p:txBody>
      </p:sp>
      <p:sp>
        <p:nvSpPr>
          <p:cNvPr id="12" name="Shape 12"/>
          <p:cNvSpPr/>
          <p:nvPr/>
        </p:nvSpPr>
        <p:spPr>
          <a:xfrm>
            <a:off x="-846666" y="-661"/>
            <a:ext cx="2167466" cy="5176308"/>
          </a:xfrm>
          <a:custGeom>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rIns="91425" tIns="45700">
            <a:noAutofit/>
          </a:bodyPr>
          <a:lstStyle/>
          <a:p>
            <a:pPr>
              <a:spcBef>
                <a:spcPts val="0"/>
              </a:spcBef>
              <a:buNone/>
            </a:pPr>
            <a:r>
              <a:t/>
            </a:r>
            <a:endParaRPr/>
          </a:p>
        </p:txBody>
      </p:sp>
      <p:sp>
        <p:nvSpPr>
          <p:cNvPr id="13" name="Shape 13"/>
          <p:cNvSpPr/>
          <p:nvPr/>
        </p:nvSpPr>
        <p:spPr>
          <a:xfrm flipH="1" rot="10800000">
            <a:off x="-524933" y="131"/>
            <a:ext cx="1403434" cy="5176308"/>
          </a:xfrm>
          <a:custGeom>
            <a:pathLst>
              <a:path extrusionOk="0" h="6180667" w="2167467">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anchorCtr="0" anchor="ctr" bIns="45700" lIns="91425" rIns="91425" tIns="45700">
            <a:noAutofit/>
          </a:bodyPr>
          <a:lstStyle/>
          <a:p>
            <a:pPr>
              <a:spcBef>
                <a:spcPts val="0"/>
              </a:spcBef>
              <a:buNone/>
            </a:pPr>
            <a:r>
              <a:t/>
            </a:r>
            <a:endParaRPr/>
          </a:p>
        </p:txBody>
      </p:sp>
      <p:sp>
        <p:nvSpPr>
          <p:cNvPr id="14" name="Shape 14"/>
          <p:cNvSpPr txBox="1"/>
          <p:nvPr>
            <p:ph type="ctrTitle"/>
          </p:nvPr>
        </p:nvSpPr>
        <p:spPr>
          <a:xfrm>
            <a:off x="1082040" y="1242060"/>
            <a:ext cx="7050900" cy="1102500"/>
          </a:xfrm>
          <a:prstGeom prst="rect">
            <a:avLst/>
          </a:prstGeom>
        </p:spPr>
        <p:txBody>
          <a:bodyPr anchorCtr="0" anchor="b" bIns="91425" lIns="91425" rIns="91425" tIns="91425"/>
          <a:lstStyle>
            <a:lvl1pPr algn="r">
              <a:spcBef>
                <a:spcPts val="0"/>
              </a:spcBef>
              <a:buClr>
                <a:schemeClr val="lt1"/>
              </a:buClr>
              <a:buSzPct val="100000"/>
              <a:defRPr sz="4800">
                <a:solidFill>
                  <a:schemeClr val="lt1"/>
                </a:solidFill>
              </a:defRPr>
            </a:lvl1pPr>
            <a:lvl2pPr algn="r">
              <a:spcBef>
                <a:spcPts val="0"/>
              </a:spcBef>
              <a:buClr>
                <a:schemeClr val="lt1"/>
              </a:buClr>
              <a:buSzPct val="100000"/>
              <a:defRPr sz="4800">
                <a:solidFill>
                  <a:schemeClr val="lt1"/>
                </a:solidFill>
              </a:defRPr>
            </a:lvl2pPr>
            <a:lvl3pPr algn="r">
              <a:spcBef>
                <a:spcPts val="0"/>
              </a:spcBef>
              <a:buClr>
                <a:schemeClr val="lt1"/>
              </a:buClr>
              <a:buSzPct val="100000"/>
              <a:defRPr sz="4800">
                <a:solidFill>
                  <a:schemeClr val="lt1"/>
                </a:solidFill>
              </a:defRPr>
            </a:lvl3pPr>
            <a:lvl4pPr algn="r">
              <a:spcBef>
                <a:spcPts val="0"/>
              </a:spcBef>
              <a:buClr>
                <a:schemeClr val="lt1"/>
              </a:buClr>
              <a:buSzPct val="100000"/>
              <a:defRPr sz="4800">
                <a:solidFill>
                  <a:schemeClr val="lt1"/>
                </a:solidFill>
              </a:defRPr>
            </a:lvl4pPr>
            <a:lvl5pPr algn="r">
              <a:spcBef>
                <a:spcPts val="0"/>
              </a:spcBef>
              <a:buClr>
                <a:schemeClr val="lt1"/>
              </a:buClr>
              <a:buSzPct val="100000"/>
              <a:defRPr sz="4800">
                <a:solidFill>
                  <a:schemeClr val="lt1"/>
                </a:solidFill>
              </a:defRPr>
            </a:lvl5pPr>
            <a:lvl6pPr algn="r">
              <a:spcBef>
                <a:spcPts val="0"/>
              </a:spcBef>
              <a:buClr>
                <a:schemeClr val="lt1"/>
              </a:buClr>
              <a:buSzPct val="100000"/>
              <a:defRPr sz="4800">
                <a:solidFill>
                  <a:schemeClr val="lt1"/>
                </a:solidFill>
              </a:defRPr>
            </a:lvl6pPr>
            <a:lvl7pPr algn="r">
              <a:spcBef>
                <a:spcPts val="0"/>
              </a:spcBef>
              <a:buClr>
                <a:schemeClr val="lt1"/>
              </a:buClr>
              <a:buSzPct val="100000"/>
              <a:defRPr sz="4800">
                <a:solidFill>
                  <a:schemeClr val="lt1"/>
                </a:solidFill>
              </a:defRPr>
            </a:lvl7pPr>
            <a:lvl8pPr algn="r">
              <a:spcBef>
                <a:spcPts val="0"/>
              </a:spcBef>
              <a:buClr>
                <a:schemeClr val="lt1"/>
              </a:buClr>
              <a:buSzPct val="100000"/>
              <a:defRPr sz="4800">
                <a:solidFill>
                  <a:schemeClr val="lt1"/>
                </a:solidFill>
              </a:defRPr>
            </a:lvl8pPr>
            <a:lvl9pPr algn="r">
              <a:spcBef>
                <a:spcPts val="0"/>
              </a:spcBef>
              <a:buClr>
                <a:schemeClr val="lt1"/>
              </a:buClr>
              <a:buSzPct val="100000"/>
              <a:defRPr sz="4800">
                <a:solidFill>
                  <a:schemeClr val="lt1"/>
                </a:solidFill>
              </a:defRPr>
            </a:lvl9pPr>
          </a:lstStyle>
          <a:p/>
        </p:txBody>
      </p:sp>
      <p:sp>
        <p:nvSpPr>
          <p:cNvPr id="15" name="Shape 15"/>
          <p:cNvSpPr txBox="1"/>
          <p:nvPr>
            <p:ph idx="1" type="subTitle"/>
          </p:nvPr>
        </p:nvSpPr>
        <p:spPr>
          <a:xfrm>
            <a:off x="1082040" y="2423159"/>
            <a:ext cx="7035899" cy="694199"/>
          </a:xfrm>
          <a:prstGeom prst="rect">
            <a:avLst/>
          </a:prstGeom>
        </p:spPr>
        <p:txBody>
          <a:bodyPr anchorCtr="0" anchor="t" bIns="91425" lIns="91425" rIns="91425" tIns="91425"/>
          <a:lstStyle>
            <a:lvl1pPr algn="r">
              <a:spcBef>
                <a:spcPts val="0"/>
              </a:spcBef>
              <a:buClr>
                <a:schemeClr val="lt1"/>
              </a:buClr>
              <a:buSzPct val="100000"/>
              <a:buNone/>
              <a:defRPr sz="2400">
                <a:solidFill>
                  <a:schemeClr val="lt1"/>
                </a:solidFill>
              </a:defRPr>
            </a:lvl1pPr>
            <a:lvl2pPr algn="r">
              <a:spcBef>
                <a:spcPts val="0"/>
              </a:spcBef>
              <a:buClr>
                <a:schemeClr val="lt1"/>
              </a:buClr>
              <a:buSzPct val="100000"/>
              <a:buNone/>
              <a:defRPr sz="2400">
                <a:solidFill>
                  <a:schemeClr val="lt1"/>
                </a:solidFill>
              </a:defRPr>
            </a:lvl2pPr>
            <a:lvl3pPr algn="r">
              <a:spcBef>
                <a:spcPts val="0"/>
              </a:spcBef>
              <a:buClr>
                <a:schemeClr val="lt1"/>
              </a:buClr>
              <a:buNone/>
              <a:defRPr>
                <a:solidFill>
                  <a:schemeClr val="lt1"/>
                </a:solidFill>
              </a:defRPr>
            </a:lvl3pPr>
            <a:lvl4pPr algn="r">
              <a:spcBef>
                <a:spcPts val="0"/>
              </a:spcBef>
              <a:buClr>
                <a:schemeClr val="lt1"/>
              </a:buClr>
              <a:buSzPct val="100000"/>
              <a:buNone/>
              <a:defRPr sz="2400">
                <a:solidFill>
                  <a:schemeClr val="lt1"/>
                </a:solidFill>
              </a:defRPr>
            </a:lvl4pPr>
            <a:lvl5pPr algn="r">
              <a:spcBef>
                <a:spcPts val="0"/>
              </a:spcBef>
              <a:buClr>
                <a:schemeClr val="lt1"/>
              </a:buClr>
              <a:buSzPct val="100000"/>
              <a:buNone/>
              <a:defRPr sz="2400">
                <a:solidFill>
                  <a:schemeClr val="lt1"/>
                </a:solidFill>
              </a:defRPr>
            </a:lvl5pPr>
            <a:lvl6pPr algn="r">
              <a:spcBef>
                <a:spcPts val="0"/>
              </a:spcBef>
              <a:buClr>
                <a:schemeClr val="lt1"/>
              </a:buClr>
              <a:buSzPct val="100000"/>
              <a:buNone/>
              <a:defRPr sz="2400">
                <a:solidFill>
                  <a:schemeClr val="lt1"/>
                </a:solidFill>
              </a:defRPr>
            </a:lvl6pPr>
            <a:lvl7pPr algn="r">
              <a:spcBef>
                <a:spcPts val="0"/>
              </a:spcBef>
              <a:buClr>
                <a:schemeClr val="lt1"/>
              </a:buClr>
              <a:buSzPct val="100000"/>
              <a:buNone/>
              <a:defRPr sz="2400">
                <a:solidFill>
                  <a:schemeClr val="lt1"/>
                </a:solidFill>
              </a:defRPr>
            </a:lvl7pPr>
            <a:lvl8pPr algn="r">
              <a:spcBef>
                <a:spcPts val="0"/>
              </a:spcBef>
              <a:buClr>
                <a:schemeClr val="lt1"/>
              </a:buClr>
              <a:buSzPct val="100000"/>
              <a:buNone/>
              <a:defRPr sz="2400">
                <a:solidFill>
                  <a:schemeClr val="lt1"/>
                </a:solidFill>
              </a:defRPr>
            </a:lvl8pPr>
            <a:lvl9pPr algn="r">
              <a:spcBef>
                <a:spcPts val="0"/>
              </a:spcBef>
              <a:buClr>
                <a:schemeClr val="lt1"/>
              </a:buClr>
              <a:buSzPct val="100000"/>
              <a:buNone/>
              <a:defRPr sz="2400">
                <a:solidFill>
                  <a:schemeClr val="lt1"/>
                </a:solidFill>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19" name="Shape 19"/>
          <p:cNvSpPr txBox="1"/>
          <p:nvPr>
            <p:ph idx="1" type="body"/>
          </p:nvPr>
        </p:nvSpPr>
        <p:spPr>
          <a:xfrm>
            <a:off x="457200" y="1244242"/>
            <a:ext cx="8229600" cy="3630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1" name="Shape 21"/>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22" name="Shape 22"/>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6" name="Shape 26"/>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27" name="Shape 27"/>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28" name="Shape 28"/>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 type="body"/>
          </p:nvPr>
        </p:nvSpPr>
        <p:spPr>
          <a:xfrm>
            <a:off x="457200" y="1244242"/>
            <a:ext cx="4038599" cy="3630300"/>
          </a:xfrm>
          <a:prstGeom prst="rect">
            <a:avLst/>
          </a:prstGeom>
        </p:spPr>
        <p:txBody>
          <a:bodyPr anchorCtr="0" anchor="t" bIns="91425" lIns="91425" rIns="91425" tIns="91425"/>
          <a:lstStyle>
            <a:lvl1pPr>
              <a:spcBef>
                <a:spcPts val="0"/>
              </a:spcBef>
              <a:defRPr sz="2800"/>
            </a:lvl1pPr>
            <a:lvl2pPr>
              <a:spcBef>
                <a:spcPts val="0"/>
              </a:spcBef>
              <a:defRPr sz="2400"/>
            </a:lvl2pPr>
            <a:lvl3pPr>
              <a:spcBef>
                <a:spcPts val="0"/>
              </a:spcBef>
              <a:defRPr sz="2000"/>
            </a:lvl3pPr>
            <a:lvl4pPr>
              <a:spcBef>
                <a:spcPts val="0"/>
              </a:spcBef>
              <a:defRPr sz="1800"/>
            </a:lvl4pPr>
            <a:lvl5pPr>
              <a:spcBef>
                <a:spcPts val="0"/>
              </a:spcBef>
              <a:defRPr sz="1800"/>
            </a:lvl5pPr>
            <a:lvl6pPr>
              <a:spcBef>
                <a:spcPts val="0"/>
              </a:spcBef>
              <a:defRPr sz="1800"/>
            </a:lvl6pPr>
            <a:lvl7pPr>
              <a:spcBef>
                <a:spcPts val="0"/>
              </a:spcBef>
              <a:defRPr sz="1800"/>
            </a:lvl7pPr>
            <a:lvl8pPr>
              <a:spcBef>
                <a:spcPts val="0"/>
              </a:spcBef>
              <a:defRPr sz="1800"/>
            </a:lvl8pPr>
            <a:lvl9pPr>
              <a:spcBef>
                <a:spcPts val="0"/>
              </a:spcBef>
              <a:defRPr sz="1800"/>
            </a:lvl9pPr>
          </a:lstStyle>
          <a:p/>
        </p:txBody>
      </p:sp>
      <p:sp>
        <p:nvSpPr>
          <p:cNvPr id="30" name="Shape 30"/>
          <p:cNvSpPr txBox="1"/>
          <p:nvPr>
            <p:ph idx="2" type="body"/>
          </p:nvPr>
        </p:nvSpPr>
        <p:spPr>
          <a:xfrm>
            <a:off x="4648200" y="1244242"/>
            <a:ext cx="4038599" cy="3630300"/>
          </a:xfrm>
          <a:prstGeom prst="rect">
            <a:avLst/>
          </a:prstGeom>
        </p:spPr>
        <p:txBody>
          <a:bodyPr anchorCtr="0" anchor="t" bIns="91425" lIns="91425" rIns="91425" tIns="91425"/>
          <a:lstStyle>
            <a:lvl1pPr>
              <a:spcBef>
                <a:spcPts val="0"/>
              </a:spcBef>
              <a:defRPr sz="2800"/>
            </a:lvl1pPr>
            <a:lvl2pPr>
              <a:spcBef>
                <a:spcPts val="0"/>
              </a:spcBef>
              <a:defRPr sz="2400"/>
            </a:lvl2pPr>
            <a:lvl3pPr>
              <a:spcBef>
                <a:spcPts val="0"/>
              </a:spcBef>
              <a:defRPr sz="2000"/>
            </a:lvl3pPr>
            <a:lvl4pPr>
              <a:spcBef>
                <a:spcPts val="0"/>
              </a:spcBef>
              <a:defRPr sz="1800"/>
            </a:lvl4pPr>
            <a:lvl5pPr>
              <a:spcBef>
                <a:spcPts val="0"/>
              </a:spcBef>
              <a:defRPr sz="1800"/>
            </a:lvl5pPr>
            <a:lvl6pPr>
              <a:spcBef>
                <a:spcPts val="0"/>
              </a:spcBef>
              <a:defRPr sz="1800"/>
            </a:lvl6pPr>
            <a:lvl7pPr>
              <a:spcBef>
                <a:spcPts val="0"/>
              </a:spcBef>
              <a:defRPr sz="1800"/>
            </a:lvl7pPr>
            <a:lvl8pPr>
              <a:spcBef>
                <a:spcPts val="0"/>
              </a:spcBef>
              <a:defRPr sz="1800"/>
            </a:lvl8pPr>
            <a:lvl9pPr>
              <a:spcBef>
                <a:spcPts val="0"/>
              </a:spcBef>
              <a:defRPr sz="1800"/>
            </a:lvl9pPr>
          </a:lstStyle>
          <a:p/>
        </p:txBody>
      </p:sp>
      <p:sp>
        <p:nvSpPr>
          <p:cNvPr id="31" name="Shape 3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 name="Shape 32"/>
        <p:cNvGrpSpPr/>
        <p:nvPr/>
      </p:nvGrpSpPr>
      <p:grpSpPr>
        <a:xfrm>
          <a:off x="0" y="0"/>
          <a:ext cx="0" cy="0"/>
          <a:chOff x="0" y="0"/>
          <a:chExt cx="0" cy="0"/>
        </a:xfrm>
      </p:grpSpPr>
      <p:sp>
        <p:nvSpPr>
          <p:cNvPr id="33" name="Shape 33"/>
          <p:cNvSpPr/>
          <p:nvPr/>
        </p:nvSpPr>
        <p:spPr>
          <a:xfrm flipH="1" rot="10800000">
            <a:off x="-348182" y="-16424"/>
            <a:ext cx="1723519" cy="5159924"/>
          </a:xfrm>
          <a:custGeom>
            <a:pathLst>
              <a:path extrusionOk="0" h="6879900" w="4476675">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34" name="Shape 34"/>
          <p:cNvSpPr/>
          <p:nvPr/>
        </p:nvSpPr>
        <p:spPr>
          <a:xfrm flipH="1" rot="10800000">
            <a:off x="-1118653" y="774"/>
            <a:ext cx="3100650" cy="5142725"/>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35" name="Shape 35"/>
          <p:cNvSpPr/>
          <p:nvPr/>
        </p:nvSpPr>
        <p:spPr>
          <a:xfrm rot="10800000">
            <a:off x="8088846" y="-9550"/>
            <a:ext cx="1100667" cy="5153050"/>
          </a:xfrm>
          <a:custGeom>
            <a:pathLst>
              <a:path extrusionOk="0" h="6916846" w="1100668">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anchorCtr="0" anchor="ctr" bIns="45700" lIns="91425" rIns="91425" tIns="45700">
            <a:noAutofit/>
          </a:bodyPr>
          <a:lstStyle/>
          <a:p>
            <a:pPr>
              <a:spcBef>
                <a:spcPts val="0"/>
              </a:spcBef>
              <a:buNone/>
            </a:pPr>
            <a:r>
              <a:t/>
            </a:r>
            <a:endParaRPr/>
          </a:p>
        </p:txBody>
      </p:sp>
      <p:sp>
        <p:nvSpPr>
          <p:cNvPr id="36" name="Shape 36"/>
          <p:cNvSpPr txBox="1"/>
          <p:nvPr>
            <p:ph type="title"/>
          </p:nvPr>
        </p:nvSpPr>
        <p:spPr>
          <a:xfrm>
            <a:off x="457200" y="205978"/>
            <a:ext cx="8229600" cy="9942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7" name="Shape 37"/>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8" name="Shape 38"/>
        <p:cNvGrpSpPr/>
        <p:nvPr/>
      </p:nvGrpSpPr>
      <p:grpSpPr>
        <a:xfrm>
          <a:off x="0" y="0"/>
          <a:ext cx="0" cy="0"/>
          <a:chOff x="0" y="0"/>
          <a:chExt cx="0" cy="0"/>
        </a:xfrm>
      </p:grpSpPr>
      <p:grpSp>
        <p:nvGrpSpPr>
          <p:cNvPr id="39" name="Shape 39"/>
          <p:cNvGrpSpPr/>
          <p:nvPr/>
        </p:nvGrpSpPr>
        <p:grpSpPr>
          <a:xfrm>
            <a:off x="-6264" y="3700039"/>
            <a:ext cx="9150267" cy="2325488"/>
            <a:chOff x="-6264" y="4933386"/>
            <a:chExt cx="9150267" cy="3100650"/>
          </a:xfrm>
        </p:grpSpPr>
        <p:sp>
          <p:nvSpPr>
            <p:cNvPr id="40" name="Shape 40"/>
            <p:cNvSpPr/>
            <p:nvPr/>
          </p:nvSpPr>
          <p:spPr>
            <a:xfrm>
              <a:off x="-7" y="5537200"/>
              <a:ext cx="9144008" cy="1574769"/>
            </a:xfrm>
            <a:custGeom>
              <a:pathLst>
                <a:path extrusionOk="0" h="1257301" w="9144009">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b="50%" l="50%" r="50%" t="50%"/>
              </a:path>
              <a:tileRect/>
            </a:gradFill>
            <a:ln>
              <a:noFill/>
            </a:ln>
          </p:spPr>
          <p:txBody>
            <a:bodyPr anchorCtr="0" anchor="ctr" bIns="45700" lIns="91425" rIns="91425" tIns="45700">
              <a:noAutofit/>
            </a:bodyPr>
            <a:lstStyle/>
            <a:p>
              <a:pPr>
                <a:spcBef>
                  <a:spcPts val="0"/>
                </a:spcBef>
                <a:buNone/>
              </a:pPr>
              <a:r>
                <a:t/>
              </a:r>
              <a:endParaRPr/>
            </a:p>
          </p:txBody>
        </p:sp>
        <p:sp>
          <p:nvSpPr>
            <p:cNvPr id="41" name="Shape 41"/>
            <p:cNvSpPr/>
            <p:nvPr/>
          </p:nvSpPr>
          <p:spPr>
            <a:xfrm flipH="1" rot="5400000">
              <a:off x="3018543" y="1908578"/>
              <a:ext cx="3100650" cy="9150266"/>
            </a:xfrm>
            <a:custGeom>
              <a:pathLst>
                <a:path extrusionOk="0" h="6879900" w="8053639">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r="100%" t="100%"/>
              </a:path>
              <a:tileRect b="-100%" l="-100%"/>
            </a:gradFill>
            <a:ln>
              <a:noFill/>
            </a:ln>
          </p:spPr>
          <p:txBody>
            <a:bodyPr anchorCtr="0" anchor="ctr" bIns="45700" lIns="91425" rIns="91425" tIns="45700">
              <a:noAutofit/>
            </a:bodyPr>
            <a:lstStyle/>
            <a:p>
              <a:pPr>
                <a:spcBef>
                  <a:spcPts val="0"/>
                </a:spcBef>
                <a:buNone/>
              </a:pPr>
              <a:r>
                <a:t/>
              </a:r>
              <a:endParaRPr/>
            </a:p>
          </p:txBody>
        </p:sp>
        <p:sp>
          <p:nvSpPr>
            <p:cNvPr id="42" name="Shape 42"/>
            <p:cNvSpPr/>
            <p:nvPr/>
          </p:nvSpPr>
          <p:spPr>
            <a:xfrm>
              <a:off x="-7" y="5740400"/>
              <a:ext cx="9144010" cy="1574769"/>
            </a:xfrm>
            <a:custGeom>
              <a:pathLst>
                <a:path extrusionOk="0" h="1257301" w="9144011">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b="50%" l="50%" r="50%" t="50%"/>
              </a:path>
              <a:tileRect/>
            </a:gradFill>
            <a:ln>
              <a:noFill/>
            </a:ln>
          </p:spPr>
          <p:txBody>
            <a:bodyPr anchorCtr="0" anchor="ctr" bIns="45700" lIns="91425" rIns="91425" tIns="45700">
              <a:noAutofit/>
            </a:bodyPr>
            <a:lstStyle/>
            <a:p>
              <a:pPr>
                <a:spcBef>
                  <a:spcPts val="0"/>
                </a:spcBef>
                <a:buNone/>
              </a:pPr>
              <a:r>
                <a:t/>
              </a:r>
              <a:endParaRPr/>
            </a:p>
          </p:txBody>
        </p:sp>
      </p:grpSp>
      <p:sp>
        <p:nvSpPr>
          <p:cNvPr id="43" name="Shape 43"/>
          <p:cNvSpPr txBox="1"/>
          <p:nvPr>
            <p:ph idx="1" type="body"/>
          </p:nvPr>
        </p:nvSpPr>
        <p:spPr>
          <a:xfrm>
            <a:off x="1792288" y="4025503"/>
            <a:ext cx="5486399" cy="603599"/>
          </a:xfrm>
          <a:prstGeom prst="rect">
            <a:avLst/>
          </a:prstGeom>
        </p:spPr>
        <p:txBody>
          <a:bodyPr anchorCtr="0" anchor="ctr" bIns="91425" lIns="91425" rIns="91425" tIns="91425"/>
          <a:lstStyle>
            <a:lvl1pPr algn="ctr">
              <a:spcBef>
                <a:spcPts val="0"/>
              </a:spcBef>
              <a:buSzPct val="100000"/>
              <a:buNone/>
              <a:defRPr sz="2400"/>
            </a:lvl1pPr>
          </a:lstStyle>
          <a:p/>
        </p:txBody>
      </p:sp>
      <p:sp>
        <p:nvSpPr>
          <p:cNvPr id="44" name="Shape 44"/>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5" name="Shape 45"/>
        <p:cNvGrpSpPr/>
        <p:nvPr/>
      </p:nvGrpSpPr>
      <p:grpSpPr>
        <a:xfrm>
          <a:off x="0" y="0"/>
          <a:ext cx="0" cy="0"/>
          <a:chOff x="0" y="0"/>
          <a:chExt cx="0" cy="0"/>
        </a:xfrm>
      </p:grpSpPr>
      <p:sp>
        <p:nvSpPr>
          <p:cNvPr id="46" name="Shape 46"/>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lt2"/>
            </a:gs>
            <a:gs pos="100000">
              <a:schemeClr val="accent1"/>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994200"/>
          </a:xfrm>
          <a:prstGeom prst="rect">
            <a:avLst/>
          </a:prstGeom>
          <a:noFill/>
          <a:ln>
            <a:noFill/>
          </a:ln>
        </p:spPr>
        <p:txBody>
          <a:bodyPr anchorCtr="0" anchor="b" bIns="91425" lIns="91425" rIns="91425" tIns="91425"/>
          <a:lstStyle>
            <a:lvl1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1pPr>
            <a:lvl2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2pPr>
            <a:lvl3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3pPr>
            <a:lvl4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4pPr>
            <a:lvl5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5pPr>
            <a:lvl6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6pPr>
            <a:lvl7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7pPr>
            <a:lvl8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8pPr>
            <a:lvl9pPr>
              <a:spcBef>
                <a:spcPts val="0"/>
              </a:spcBef>
              <a:buClr>
                <a:srgbClr val="00387E"/>
              </a:buClr>
              <a:buSzPct val="100000"/>
              <a:buFont typeface="Trebuchet MS"/>
              <a:buNone/>
              <a:defRPr b="1" sz="4000">
                <a:solidFill>
                  <a:srgbClr val="00387E"/>
                </a:solidFill>
                <a:latin typeface="Trebuchet MS"/>
                <a:ea typeface="Trebuchet MS"/>
                <a:cs typeface="Trebuchet MS"/>
                <a:sym typeface="Trebuchet MS"/>
              </a:defRPr>
            </a:lvl9pPr>
          </a:lstStyle>
          <a:p/>
        </p:txBody>
      </p:sp>
      <p:sp>
        <p:nvSpPr>
          <p:cNvPr id="6" name="Shape 6"/>
          <p:cNvSpPr txBox="1"/>
          <p:nvPr>
            <p:ph idx="1" type="body"/>
          </p:nvPr>
        </p:nvSpPr>
        <p:spPr>
          <a:xfrm>
            <a:off x="457200" y="1295400"/>
            <a:ext cx="8229600" cy="3394500"/>
          </a:xfrm>
          <a:prstGeom prst="rect">
            <a:avLst/>
          </a:prstGeom>
          <a:noFill/>
          <a:ln>
            <a:noFill/>
          </a:ln>
        </p:spPr>
        <p:txBody>
          <a:bodyPr anchorCtr="0" anchor="t" bIns="91425" lIns="91425" rIns="91425" tIns="91425"/>
          <a:lstStyle>
            <a:lvl1pPr>
              <a:spcBef>
                <a:spcPts val="0"/>
              </a:spcBef>
              <a:buClr>
                <a:schemeClr val="dk2"/>
              </a:buClr>
              <a:buSzPct val="100000"/>
              <a:buFont typeface="Trebuchet MS"/>
              <a:defRPr sz="3200">
                <a:solidFill>
                  <a:schemeClr val="dk2"/>
                </a:solidFill>
                <a:latin typeface="Trebuchet MS"/>
                <a:ea typeface="Trebuchet MS"/>
                <a:cs typeface="Trebuchet MS"/>
                <a:sym typeface="Trebuchet MS"/>
              </a:defRPr>
            </a:lvl1pPr>
            <a:lvl2pPr>
              <a:spcBef>
                <a:spcPts val="560"/>
              </a:spcBef>
              <a:buClr>
                <a:schemeClr val="dk2"/>
              </a:buClr>
              <a:buSzPct val="100000"/>
              <a:buFont typeface="Trebuchet MS"/>
              <a:defRPr sz="2800">
                <a:solidFill>
                  <a:schemeClr val="dk2"/>
                </a:solidFill>
                <a:latin typeface="Trebuchet MS"/>
                <a:ea typeface="Trebuchet MS"/>
                <a:cs typeface="Trebuchet MS"/>
                <a:sym typeface="Trebuchet MS"/>
              </a:defRPr>
            </a:lvl2pPr>
            <a:lvl3pPr>
              <a:spcBef>
                <a:spcPts val="480"/>
              </a:spcBef>
              <a:buClr>
                <a:schemeClr val="dk2"/>
              </a:buClr>
              <a:buSzPct val="100000"/>
              <a:buFont typeface="Trebuchet MS"/>
              <a:defRPr sz="2400">
                <a:solidFill>
                  <a:schemeClr val="dk2"/>
                </a:solidFill>
                <a:latin typeface="Trebuchet MS"/>
                <a:ea typeface="Trebuchet MS"/>
                <a:cs typeface="Trebuchet MS"/>
                <a:sym typeface="Trebuchet MS"/>
              </a:defRPr>
            </a:lvl3pPr>
            <a:lvl4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4pPr>
            <a:lvl5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5pPr>
            <a:lvl6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6pPr>
            <a:lvl7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7pPr>
            <a:lvl8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8pPr>
            <a:lvl9pPr>
              <a:spcBef>
                <a:spcPts val="400"/>
              </a:spcBef>
              <a:buClr>
                <a:schemeClr val="dk2"/>
              </a:buClr>
              <a:buSzPct val="100000"/>
              <a:buFont typeface="Trebuchet MS"/>
              <a:defRPr sz="2000">
                <a:solidFill>
                  <a:schemeClr val="dk2"/>
                </a:solidFill>
                <a:latin typeface="Trebuchet MS"/>
                <a:ea typeface="Trebuchet MS"/>
                <a:cs typeface="Trebuchet MS"/>
                <a:sym typeface="Trebuchet MS"/>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lt2"/>
                </a:solidFill>
                <a:latin typeface="Trebuchet MS"/>
                <a:ea typeface="Trebuchet MS"/>
                <a:cs typeface="Trebuchet MS"/>
                <a:sym typeface="Trebuchet M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7.jpg"/><Relationship Id="rId4"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offensive-security.com" TargetMode="Externa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offensive-security.com" TargetMode="External"/><Relationship Id="rId4" Type="http://schemas.openxmlformats.org/officeDocument/2006/relationships/image" Target="../media/image15.jpg"/><Relationship Id="rId5"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9.jpg"/><Relationship Id="rId4" Type="http://schemas.openxmlformats.org/officeDocument/2006/relationships/image" Target="../media/image0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2.png"/><Relationship Id="rId4" Type="http://schemas.openxmlformats.org/officeDocument/2006/relationships/image" Target="../media/image0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6.jpg"/><Relationship Id="rId4" Type="http://schemas.openxmlformats.org/officeDocument/2006/relationships/image" Target="../media/image05.jpg"/><Relationship Id="rId5" Type="http://schemas.openxmlformats.org/officeDocument/2006/relationships/image" Target="../media/image04.jpg"/><Relationship Id="rId6"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7" name="Shape 47"/>
        <p:cNvGrpSpPr/>
        <p:nvPr/>
      </p:nvGrpSpPr>
      <p:grpSpPr>
        <a:xfrm>
          <a:off x="0" y="0"/>
          <a:ext cx="0" cy="0"/>
          <a:chOff x="0" y="0"/>
          <a:chExt cx="0" cy="0"/>
        </a:xfrm>
      </p:grpSpPr>
      <p:sp>
        <p:nvSpPr>
          <p:cNvPr id="48" name="Shape 48"/>
          <p:cNvSpPr txBox="1"/>
          <p:nvPr>
            <p:ph type="ctrTitle"/>
          </p:nvPr>
        </p:nvSpPr>
        <p:spPr>
          <a:xfrm>
            <a:off x="1082040" y="1242060"/>
            <a:ext cx="7050900" cy="1102500"/>
          </a:xfrm>
          <a:prstGeom prst="rect">
            <a:avLst/>
          </a:prstGeom>
        </p:spPr>
        <p:txBody>
          <a:bodyPr anchorCtr="0" anchor="b" bIns="91425" lIns="91425" rIns="91425" tIns="91425">
            <a:noAutofit/>
          </a:bodyPr>
          <a:lstStyle/>
          <a:p>
            <a:pPr>
              <a:spcBef>
                <a:spcPts val="0"/>
              </a:spcBef>
              <a:buNone/>
            </a:pPr>
            <a:r>
              <a:rPr lang="en"/>
              <a:t>Bash Scripting</a:t>
            </a:r>
          </a:p>
        </p:txBody>
      </p:sp>
      <p:sp>
        <p:nvSpPr>
          <p:cNvPr id="49" name="Shape 49"/>
          <p:cNvSpPr txBox="1"/>
          <p:nvPr>
            <p:ph idx="1" type="subTitle"/>
          </p:nvPr>
        </p:nvSpPr>
        <p:spPr>
          <a:xfrm>
            <a:off x="1082040" y="2423159"/>
            <a:ext cx="7035899" cy="694199"/>
          </a:xfrm>
          <a:prstGeom prst="rect">
            <a:avLst/>
          </a:prstGeom>
        </p:spPr>
        <p:txBody>
          <a:bodyPr anchorCtr="0" anchor="t" bIns="91425" lIns="91425" rIns="91425" tIns="91425">
            <a:noAutofit/>
          </a:bodyPr>
          <a:lstStyle/>
          <a:p>
            <a:pPr lvl="0" rtl="0">
              <a:spcBef>
                <a:spcPts val="0"/>
              </a:spcBef>
              <a:buClr>
                <a:srgbClr val="000000"/>
              </a:buClr>
              <a:buSzPct val="45833"/>
              <a:buFont typeface="Arial"/>
              <a:buNone/>
            </a:pPr>
            <a:r>
              <a:rPr lang="en"/>
              <a:t>The Handsome Seastars</a:t>
            </a:r>
          </a:p>
        </p:txBody>
      </p:sp>
      <p:pic>
        <p:nvPicPr>
          <p:cNvPr id="50" name="Shape 50"/>
          <p:cNvPicPr preferRelativeResize="0"/>
          <p:nvPr/>
        </p:nvPicPr>
        <p:blipFill rotWithShape="1">
          <a:blip r:embed="rId4">
            <a:alphaModFix/>
          </a:blip>
          <a:srcRect b="22880" l="25062" r="25052" t="10297"/>
          <a:stretch/>
        </p:blipFill>
        <p:spPr>
          <a:xfrm>
            <a:off x="270700" y="1565425"/>
            <a:ext cx="2565875" cy="343684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rtl="0">
              <a:spcBef>
                <a:spcPts val="0"/>
              </a:spcBef>
              <a:buClr>
                <a:schemeClr val="dk2"/>
              </a:buClr>
              <a:buSzPct val="100000"/>
              <a:buFont typeface="Trebuchet MS"/>
              <a:buChar char="●"/>
            </a:pPr>
            <a:r>
              <a:rPr lang="en"/>
              <a:t>Two major Linux command-line utilities exclusively for downloading + working with web content</a:t>
            </a:r>
          </a:p>
          <a:p>
            <a:pPr indent="-431800" lvl="0" marL="457200" rtl="0">
              <a:spcBef>
                <a:spcPts val="0"/>
              </a:spcBef>
              <a:buClr>
                <a:schemeClr val="dk2"/>
              </a:buClr>
              <a:buSzPct val="100000"/>
              <a:buFont typeface="Trebuchet MS"/>
              <a:buChar char="●"/>
            </a:pPr>
            <a:r>
              <a:rPr lang="en"/>
              <a:t>Powerful</a:t>
            </a:r>
          </a:p>
          <a:p>
            <a:pPr indent="-431800" lvl="0" marL="457200">
              <a:spcBef>
                <a:spcPts val="0"/>
              </a:spcBef>
              <a:buClr>
                <a:schemeClr val="dk2"/>
              </a:buClr>
              <a:buSzPct val="100000"/>
              <a:buFont typeface="Trebuchet MS"/>
              <a:buChar char="●"/>
            </a:pPr>
            <a:r>
              <a:rPr lang="en"/>
              <a:t>Slight, but major differences between them</a:t>
            </a:r>
          </a:p>
        </p:txBody>
      </p:sp>
      <p:sp>
        <p:nvSpPr>
          <p:cNvPr id="113" name="Shape 11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Downloading: </a:t>
            </a:r>
            <a:r>
              <a:rPr lang="en">
                <a:latin typeface="Consolas"/>
                <a:ea typeface="Consolas"/>
                <a:cs typeface="Consolas"/>
                <a:sym typeface="Consolas"/>
              </a:rPr>
              <a:t>curl v. wget</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body"/>
          </p:nvPr>
        </p:nvSpPr>
        <p:spPr>
          <a:xfrm>
            <a:off x="457200" y="756592"/>
            <a:ext cx="8229600" cy="3630300"/>
          </a:xfrm>
          <a:prstGeom prst="rect">
            <a:avLst/>
          </a:prstGeom>
        </p:spPr>
        <p:txBody>
          <a:bodyPr anchorCtr="0" anchor="t" bIns="91425" lIns="91425" rIns="91425" tIns="91425">
            <a:noAutofit/>
          </a:bodyPr>
          <a:lstStyle/>
          <a:p>
            <a:pPr indent="-349250" lvl="0" marL="457200" rtl="0">
              <a:spcBef>
                <a:spcPts val="0"/>
              </a:spcBef>
              <a:buClr>
                <a:schemeClr val="dk2"/>
              </a:buClr>
              <a:buSzPct val="100000"/>
              <a:buFont typeface="Trebuchet MS"/>
              <a:buChar char="●"/>
            </a:pPr>
            <a:r>
              <a:rPr lang="en" sz="1900"/>
              <a:t>Since ‘96</a:t>
            </a:r>
          </a:p>
          <a:p>
            <a:pPr indent="-349250" lvl="0" marL="457200" rtl="0">
              <a:spcBef>
                <a:spcPts val="0"/>
              </a:spcBef>
              <a:buClr>
                <a:schemeClr val="dk2"/>
              </a:buClr>
              <a:buSzPct val="100000"/>
              <a:buFont typeface="Trebuchet MS"/>
              <a:buChar char="●"/>
            </a:pPr>
            <a:r>
              <a:rPr lang="en" sz="1900"/>
              <a:t>Use for more features</a:t>
            </a:r>
          </a:p>
          <a:p>
            <a:pPr indent="-349250" lvl="0" marL="457200" rtl="0">
              <a:spcBef>
                <a:spcPts val="0"/>
              </a:spcBef>
              <a:buClr>
                <a:schemeClr val="dk2"/>
              </a:buClr>
              <a:buSzPct val="100000"/>
              <a:buFont typeface="Trebuchet MS"/>
              <a:buChar char="●"/>
            </a:pPr>
            <a:r>
              <a:rPr lang="en" sz="1900"/>
              <a:t>No recursive logic or HTML parsing</a:t>
            </a:r>
          </a:p>
          <a:p>
            <a:pPr indent="-349250" lvl="1" marL="914400" rtl="0">
              <a:spcBef>
                <a:spcPts val="0"/>
              </a:spcBef>
              <a:buClr>
                <a:schemeClr val="dk2"/>
              </a:buClr>
              <a:buSzPct val="100000"/>
              <a:buFont typeface="Trebuchet MS"/>
              <a:buChar char="○"/>
            </a:pPr>
            <a:r>
              <a:rPr lang="en" sz="1900"/>
              <a:t>One page at a time</a:t>
            </a:r>
          </a:p>
          <a:p>
            <a:pPr indent="-349250" lvl="0" marL="457200" rtl="0">
              <a:spcBef>
                <a:spcPts val="0"/>
              </a:spcBef>
              <a:buClr>
                <a:schemeClr val="dk2"/>
              </a:buClr>
              <a:buSzPct val="100000"/>
              <a:buFont typeface="Trebuchet MS"/>
              <a:buChar char="●"/>
            </a:pPr>
            <a:r>
              <a:rPr lang="en" sz="1900"/>
              <a:t>More protocols</a:t>
            </a:r>
          </a:p>
          <a:p>
            <a:pPr indent="-349250" lvl="1" marL="914400" rtl="0">
              <a:spcBef>
                <a:spcPts val="0"/>
              </a:spcBef>
              <a:buClr>
                <a:schemeClr val="dk2"/>
              </a:buClr>
              <a:buSzPct val="100000"/>
              <a:buFont typeface="Trebuchet MS"/>
              <a:buChar char="○"/>
            </a:pPr>
            <a:r>
              <a:rPr lang="en" sz="1900"/>
              <a:t>(S)FTP, Gopher, HTTP(S), Telnet, POP/IMAP, SMB, LDAP(S)...</a:t>
            </a:r>
          </a:p>
          <a:p>
            <a:pPr indent="-349250" lvl="0" marL="457200" rtl="0">
              <a:spcBef>
                <a:spcPts val="0"/>
              </a:spcBef>
              <a:buClr>
                <a:schemeClr val="dk2"/>
              </a:buClr>
              <a:buSzPct val="100000"/>
              <a:buFont typeface="Trebuchet MS"/>
              <a:buChar char="●"/>
            </a:pPr>
            <a:r>
              <a:rPr lang="en" sz="1900"/>
              <a:t>Many, many more platforms</a:t>
            </a:r>
          </a:p>
          <a:p>
            <a:pPr indent="-349250" lvl="0" marL="457200" rtl="0">
              <a:spcBef>
                <a:spcPts val="0"/>
              </a:spcBef>
              <a:buClr>
                <a:schemeClr val="dk2"/>
              </a:buClr>
              <a:buSzPct val="100000"/>
              <a:buFont typeface="Trebuchet MS"/>
              <a:buChar char="●"/>
            </a:pPr>
            <a:r>
              <a:rPr lang="en" sz="1900"/>
              <a:t>***More SSL libs and authentication support</a:t>
            </a:r>
          </a:p>
          <a:p>
            <a:pPr indent="-349250" lvl="0" marL="457200" rtl="0">
              <a:spcBef>
                <a:spcPts val="0"/>
              </a:spcBef>
              <a:buClr>
                <a:schemeClr val="dk2"/>
              </a:buClr>
              <a:buSzPct val="100000"/>
              <a:buFont typeface="Trebuchet MS"/>
              <a:buChar char="●"/>
            </a:pPr>
            <a:r>
              <a:rPr lang="en" sz="1900"/>
              <a:t>Better support for HTTP</a:t>
            </a:r>
          </a:p>
          <a:p>
            <a:pPr indent="-349250" lvl="1" marL="914400" rtl="0">
              <a:spcBef>
                <a:spcPts val="0"/>
              </a:spcBef>
              <a:buClr>
                <a:schemeClr val="dk2"/>
              </a:buClr>
              <a:buSzPct val="100000"/>
              <a:buFont typeface="Trebuchet MS"/>
              <a:buChar char="○"/>
            </a:pPr>
            <a:r>
              <a:rPr lang="en" sz="1900"/>
              <a:t>Multipart downloading</a:t>
            </a:r>
          </a:p>
          <a:p>
            <a:pPr indent="-349250" lvl="1" marL="914400" rtl="0">
              <a:spcBef>
                <a:spcPts val="0"/>
              </a:spcBef>
              <a:buClr>
                <a:schemeClr val="dk2"/>
              </a:buClr>
              <a:buSzPct val="100000"/>
              <a:buFont typeface="Trebuchet MS"/>
              <a:buChar char="○"/>
            </a:pPr>
            <a:r>
              <a:rPr lang="en" sz="1900"/>
              <a:t>Form data sending</a:t>
            </a:r>
          </a:p>
          <a:p>
            <a:pPr indent="-349250" lvl="1" marL="914400" rtl="0">
              <a:spcBef>
                <a:spcPts val="0"/>
              </a:spcBef>
              <a:buClr>
                <a:schemeClr val="dk2"/>
              </a:buClr>
              <a:buSzPct val="100000"/>
              <a:buFont typeface="Trebuchet MS"/>
              <a:buChar char="○"/>
            </a:pPr>
            <a:r>
              <a:rPr lang="en" sz="1900"/>
              <a:t>HTTP2</a:t>
            </a:r>
          </a:p>
          <a:p>
            <a:pPr indent="-349250" lvl="0" marL="457200" rtl="0">
              <a:spcBef>
                <a:spcPts val="0"/>
              </a:spcBef>
              <a:buClr>
                <a:schemeClr val="dk2"/>
              </a:buClr>
              <a:buSzPct val="100000"/>
              <a:buFont typeface="Trebuchet MS"/>
              <a:buChar char="●"/>
            </a:pPr>
            <a:r>
              <a:rPr lang="en" sz="1900"/>
              <a:t>***Gzip, inflate Content-Encoding + automatic decompression</a:t>
            </a:r>
          </a:p>
          <a:p>
            <a:pPr indent="-349250" lvl="1" marL="914400" rtl="0">
              <a:spcBef>
                <a:spcPts val="0"/>
              </a:spcBef>
              <a:buClr>
                <a:schemeClr val="dk2"/>
              </a:buClr>
              <a:buSzPct val="100000"/>
              <a:buFont typeface="Trebuchet MS"/>
              <a:buChar char="○"/>
            </a:pPr>
            <a:r>
              <a:rPr lang="en" sz="1900"/>
              <a:t>Important for this lab</a:t>
            </a:r>
          </a:p>
          <a:p>
            <a:pPr indent="-349250" lvl="0" marL="457200" rtl="0">
              <a:spcBef>
                <a:spcPts val="0"/>
              </a:spcBef>
              <a:buClr>
                <a:schemeClr val="dk2"/>
              </a:buClr>
              <a:buSzPct val="100000"/>
              <a:buFont typeface="Trebuchet MS"/>
              <a:buChar char="●"/>
            </a:pPr>
            <a:r>
              <a:rPr lang="en" sz="1900"/>
              <a:t>Transfer-Encoded HTTP</a:t>
            </a:r>
          </a:p>
        </p:txBody>
      </p:sp>
      <p:sp>
        <p:nvSpPr>
          <p:cNvPr id="119" name="Shape 119"/>
          <p:cNvSpPr txBox="1"/>
          <p:nvPr>
            <p:ph type="title"/>
          </p:nvPr>
        </p:nvSpPr>
        <p:spPr>
          <a:xfrm>
            <a:off x="457200" y="-177321"/>
            <a:ext cx="8229600" cy="994200"/>
          </a:xfrm>
          <a:prstGeom prst="rect">
            <a:avLst/>
          </a:prstGeom>
        </p:spPr>
        <p:txBody>
          <a:bodyPr anchorCtr="0" anchor="b" bIns="91425" lIns="91425" rIns="91425" tIns="91425">
            <a:noAutofit/>
          </a:bodyPr>
          <a:lstStyle/>
          <a:p>
            <a:pPr lvl="0" rtl="0">
              <a:spcBef>
                <a:spcPts val="0"/>
              </a:spcBef>
              <a:buNone/>
            </a:pPr>
            <a:r>
              <a:rPr lang="en">
                <a:latin typeface="Consolas"/>
                <a:ea typeface="Consolas"/>
                <a:cs typeface="Consolas"/>
                <a:sym typeface="Consolas"/>
              </a:rPr>
              <a:t>curl</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93700" lvl="0" marL="457200" rtl="0">
              <a:spcBef>
                <a:spcPts val="0"/>
              </a:spcBef>
              <a:buClr>
                <a:schemeClr val="dk2"/>
              </a:buClr>
              <a:buSzPct val="100000"/>
              <a:buFont typeface="Trebuchet MS"/>
              <a:buChar char="●"/>
            </a:pPr>
            <a:r>
              <a:rPr lang="en" sz="2600"/>
              <a:t>Since ‘95</a:t>
            </a:r>
          </a:p>
          <a:p>
            <a:pPr indent="-393700" lvl="0" marL="457200" rtl="0">
              <a:spcBef>
                <a:spcPts val="0"/>
              </a:spcBef>
              <a:buClr>
                <a:schemeClr val="dk2"/>
              </a:buClr>
              <a:buSzPct val="100000"/>
              <a:buFont typeface="Trebuchet MS"/>
              <a:buChar char="●"/>
            </a:pPr>
            <a:r>
              <a:rPr lang="en" sz="2600"/>
              <a:t>CLI only</a:t>
            </a:r>
          </a:p>
          <a:p>
            <a:pPr indent="-393700" lvl="0" marL="457200" rtl="0">
              <a:spcBef>
                <a:spcPts val="0"/>
              </a:spcBef>
              <a:buClr>
                <a:schemeClr val="dk2"/>
              </a:buClr>
              <a:buSzPct val="100000"/>
              <a:buFont typeface="Trebuchet MS"/>
              <a:buChar char="●"/>
            </a:pPr>
            <a:r>
              <a:rPr lang="en" sz="2600"/>
              <a:t>***Recursive -- major use case</a:t>
            </a:r>
          </a:p>
          <a:p>
            <a:pPr indent="-393700" lvl="0" marL="457200" rtl="0">
              <a:spcBef>
                <a:spcPts val="0"/>
              </a:spcBef>
              <a:buClr>
                <a:schemeClr val="dk2"/>
              </a:buClr>
              <a:buSzPct val="100000"/>
              <a:buFont typeface="Trebuchet MS"/>
              <a:buChar char="●"/>
            </a:pPr>
            <a:r>
              <a:rPr lang="en" sz="2600"/>
              <a:t>Easy, quick downloading -- run and done</a:t>
            </a:r>
          </a:p>
          <a:p>
            <a:pPr indent="-393700" lvl="0" marL="457200" rtl="0">
              <a:spcBef>
                <a:spcPts val="0"/>
              </a:spcBef>
              <a:buClr>
                <a:schemeClr val="dk2"/>
              </a:buClr>
              <a:buSzPct val="100000"/>
              <a:buFont typeface="Trebuchet MS"/>
              <a:buChar char="●"/>
            </a:pPr>
            <a:r>
              <a:rPr lang="en" sz="2600"/>
              <a:t>GNU licensed (</a:t>
            </a:r>
            <a:r>
              <a:rPr lang="en" sz="2600">
                <a:latin typeface="Consolas"/>
                <a:ea typeface="Consolas"/>
                <a:cs typeface="Consolas"/>
                <a:sym typeface="Consolas"/>
              </a:rPr>
              <a:t>CURL</a:t>
            </a:r>
            <a:r>
              <a:rPr lang="en" sz="2600"/>
              <a:t> is MIT-licensed)</a:t>
            </a:r>
          </a:p>
          <a:p>
            <a:pPr indent="-393700" lvl="1" marL="914400" rtl="0">
              <a:spcBef>
                <a:spcPts val="0"/>
              </a:spcBef>
              <a:buClr>
                <a:schemeClr val="dk2"/>
              </a:buClr>
              <a:buSzPct val="100000"/>
              <a:buFont typeface="Trebuchet MS"/>
              <a:buChar char="○"/>
            </a:pPr>
            <a:r>
              <a:rPr lang="en" sz="2600"/>
              <a:t>GnuTLS only/OpenSSL only</a:t>
            </a:r>
          </a:p>
          <a:p>
            <a:pPr indent="-393700" lvl="0" marL="457200" rtl="0">
              <a:spcBef>
                <a:spcPts val="0"/>
              </a:spcBef>
              <a:buClr>
                <a:schemeClr val="dk2"/>
              </a:buClr>
              <a:buSzPct val="100000"/>
              <a:buFont typeface="Trebuchet MS"/>
              <a:buChar char="●"/>
            </a:pPr>
            <a:r>
              <a:rPr lang="en" sz="2600"/>
              <a:t>Basic auth only</a:t>
            </a:r>
          </a:p>
          <a:p>
            <a:pPr indent="-393700" lvl="0" marL="457200" rtl="0">
              <a:spcBef>
                <a:spcPts val="0"/>
              </a:spcBef>
              <a:buClr>
                <a:schemeClr val="dk2"/>
              </a:buClr>
              <a:buSzPct val="100000"/>
              <a:buFont typeface="Trebuchet MS"/>
              <a:buChar char="●"/>
            </a:pPr>
            <a:r>
              <a:rPr lang="en" sz="2600"/>
              <a:t>Data transfer recovery</a:t>
            </a:r>
          </a:p>
          <a:p>
            <a:pPr indent="-393700" lvl="0" marL="457200">
              <a:spcBef>
                <a:spcPts val="0"/>
              </a:spcBef>
              <a:buClr>
                <a:schemeClr val="dk2"/>
              </a:buClr>
              <a:buSzPct val="100000"/>
              <a:buFont typeface="Trebuchet MS"/>
              <a:buChar char="●"/>
            </a:pPr>
            <a:r>
              <a:rPr lang="en" sz="2600"/>
              <a:t>No proxy (SOCKS) support</a:t>
            </a:r>
          </a:p>
        </p:txBody>
      </p:sp>
      <p:sp>
        <p:nvSpPr>
          <p:cNvPr id="125" name="Shape 12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latin typeface="Consolas"/>
                <a:ea typeface="Consolas"/>
                <a:cs typeface="Consolas"/>
                <a:sym typeface="Consolas"/>
              </a:rPr>
              <a:t>wget</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rtl="0">
              <a:spcBef>
                <a:spcPts val="0"/>
              </a:spcBef>
              <a:buClr>
                <a:schemeClr val="dk2"/>
              </a:buClr>
              <a:buSzPct val="100000"/>
              <a:buFont typeface="Trebuchet MS"/>
              <a:buChar char="●"/>
            </a:pPr>
            <a:r>
              <a:rPr lang="en"/>
              <a:t>Difficulties w/ downloading the webpage</a:t>
            </a:r>
          </a:p>
          <a:p>
            <a:pPr indent="-406400" lvl="1" marL="914400">
              <a:spcBef>
                <a:spcPts val="0"/>
              </a:spcBef>
              <a:buClr>
                <a:schemeClr val="dk2"/>
              </a:buClr>
              <a:buSzPct val="87500"/>
              <a:buFont typeface="Trebuchet MS"/>
              <a:buChar char="○"/>
            </a:pPr>
            <a:r>
              <a:rPr lang="en"/>
              <a:t>Text would be garbled like this:</a:t>
            </a:r>
          </a:p>
        </p:txBody>
      </p:sp>
      <p:sp>
        <p:nvSpPr>
          <p:cNvPr id="131" name="Shape 131"/>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sz="3800"/>
              <a:t>Downloading offensivesecurity.com</a:t>
            </a:r>
          </a:p>
        </p:txBody>
      </p:sp>
      <p:pic>
        <p:nvPicPr>
          <p:cNvPr id="132" name="Shape 132"/>
          <p:cNvPicPr preferRelativeResize="0"/>
          <p:nvPr/>
        </p:nvPicPr>
        <p:blipFill>
          <a:blip r:embed="rId3">
            <a:alphaModFix/>
          </a:blip>
          <a:stretch>
            <a:fillRect/>
          </a:stretch>
        </p:blipFill>
        <p:spPr>
          <a:xfrm>
            <a:off x="2409849" y="2339950"/>
            <a:ext cx="4324298" cy="260934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55600" lvl="0" marL="457200" marR="0" rtl="0" algn="l">
              <a:lnSpc>
                <a:spcPct val="100000"/>
              </a:lnSpc>
              <a:spcBef>
                <a:spcPts val="0"/>
              </a:spcBef>
              <a:spcAft>
                <a:spcPts val="0"/>
              </a:spcAft>
              <a:buClr>
                <a:schemeClr val="dk2"/>
              </a:buClr>
              <a:buSzPct val="100000"/>
              <a:buFont typeface="Trebuchet MS"/>
              <a:buChar char="●"/>
            </a:pPr>
            <a:r>
              <a:rPr lang="en" sz="2000"/>
              <a:t>Upgrading the OpenSSL stack with </a:t>
            </a:r>
            <a:r>
              <a:rPr lang="en" sz="2000">
                <a:latin typeface="Consolas"/>
                <a:ea typeface="Consolas"/>
                <a:cs typeface="Consolas"/>
                <a:sym typeface="Consolas"/>
              </a:rPr>
              <a:t>dist-upgrade </a:t>
            </a:r>
            <a:r>
              <a:rPr lang="en" sz="2000"/>
              <a:t>fixed the issue</a:t>
            </a:r>
          </a:p>
          <a:p>
            <a:pPr indent="-355600" lvl="0" marL="457200" marR="0" rtl="0" algn="l">
              <a:lnSpc>
                <a:spcPct val="100000"/>
              </a:lnSpc>
              <a:spcBef>
                <a:spcPts val="0"/>
              </a:spcBef>
              <a:spcAft>
                <a:spcPts val="0"/>
              </a:spcAft>
              <a:buClr>
                <a:schemeClr val="dk2"/>
              </a:buClr>
              <a:buSzPct val="100000"/>
              <a:buFont typeface="Consolas"/>
              <a:buChar char="●"/>
            </a:pPr>
            <a:r>
              <a:rPr lang="en" sz="2000">
                <a:latin typeface="Consolas"/>
                <a:ea typeface="Consolas"/>
                <a:cs typeface="Consolas"/>
                <a:sym typeface="Consolas"/>
              </a:rPr>
              <a:t>wget -x -r </a:t>
            </a:r>
            <a:r>
              <a:rPr lang="en" sz="2000" u="sng">
                <a:solidFill>
                  <a:schemeClr val="hlink"/>
                </a:solidFill>
                <a:latin typeface="Consolas"/>
                <a:ea typeface="Consolas"/>
                <a:cs typeface="Consolas"/>
                <a:sym typeface="Consolas"/>
                <a:hlinkClick r:id="rId3"/>
              </a:rPr>
              <a:t>https://www.offensive-security.com</a:t>
            </a:r>
            <a:r>
              <a:rPr lang="en" sz="2000">
                <a:latin typeface="Consolas"/>
                <a:ea typeface="Consolas"/>
                <a:cs typeface="Consolas"/>
                <a:sym typeface="Consolas"/>
              </a:rPr>
              <a:t> -l inf --retry-connrefused --secure-protocol=auto</a:t>
            </a:r>
          </a:p>
        </p:txBody>
      </p:sp>
      <p:sp>
        <p:nvSpPr>
          <p:cNvPr id="138" name="Shape 138"/>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3800"/>
              <a:t>Downloading offensivesecurity.com</a:t>
            </a:r>
          </a:p>
        </p:txBody>
      </p:sp>
      <p:pic>
        <p:nvPicPr>
          <p:cNvPr id="139" name="Shape 139"/>
          <p:cNvPicPr preferRelativeResize="0"/>
          <p:nvPr/>
        </p:nvPicPr>
        <p:blipFill rotWithShape="1">
          <a:blip r:embed="rId4">
            <a:alphaModFix/>
          </a:blip>
          <a:srcRect b="0" l="0" r="0" t="12134"/>
          <a:stretch/>
        </p:blipFill>
        <p:spPr>
          <a:xfrm>
            <a:off x="2440012" y="2457700"/>
            <a:ext cx="4263975" cy="25181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idx="1" type="body"/>
          </p:nvPr>
        </p:nvSpPr>
        <p:spPr>
          <a:xfrm>
            <a:off x="457200" y="1244242"/>
            <a:ext cx="8229600" cy="36303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000">
                <a:latin typeface="Consolas"/>
                <a:ea typeface="Consolas"/>
                <a:cs typeface="Consolas"/>
                <a:sym typeface="Consolas"/>
              </a:rPr>
              <a:t>wget -x -r </a:t>
            </a:r>
            <a:r>
              <a:rPr lang="en" sz="2000" u="sng">
                <a:solidFill>
                  <a:schemeClr val="hlink"/>
                </a:solidFill>
                <a:latin typeface="Consolas"/>
                <a:ea typeface="Consolas"/>
                <a:cs typeface="Consolas"/>
                <a:sym typeface="Consolas"/>
                <a:hlinkClick r:id="rId3"/>
              </a:rPr>
              <a:t>https://www.offensive-security.com</a:t>
            </a:r>
            <a:r>
              <a:rPr lang="en" sz="2000">
                <a:latin typeface="Consolas"/>
                <a:ea typeface="Consolas"/>
                <a:cs typeface="Consolas"/>
                <a:sym typeface="Consolas"/>
              </a:rPr>
              <a:t> -l inf --retry-connrefused --secure-protocol=auto</a:t>
            </a:r>
          </a:p>
        </p:txBody>
      </p:sp>
      <p:sp>
        <p:nvSpPr>
          <p:cNvPr id="145" name="Shape 145"/>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3800">
                <a:latin typeface="Consolas"/>
                <a:ea typeface="Consolas"/>
                <a:cs typeface="Consolas"/>
                <a:sym typeface="Consolas"/>
              </a:rPr>
              <a:t>Wget </a:t>
            </a:r>
            <a:r>
              <a:rPr lang="en" sz="3800"/>
              <a:t>command-line descriptors</a:t>
            </a:r>
          </a:p>
        </p:txBody>
      </p:sp>
      <p:pic>
        <p:nvPicPr>
          <p:cNvPr id="146" name="Shape 146"/>
          <p:cNvPicPr preferRelativeResize="0"/>
          <p:nvPr/>
        </p:nvPicPr>
        <p:blipFill>
          <a:blip r:embed="rId4">
            <a:alphaModFix/>
          </a:blip>
          <a:stretch>
            <a:fillRect/>
          </a:stretch>
        </p:blipFill>
        <p:spPr>
          <a:xfrm>
            <a:off x="234449" y="2120550"/>
            <a:ext cx="3853933" cy="3022949"/>
          </a:xfrm>
          <a:prstGeom prst="rect">
            <a:avLst/>
          </a:prstGeom>
          <a:noFill/>
          <a:ln>
            <a:noFill/>
          </a:ln>
        </p:spPr>
      </p:pic>
      <p:pic>
        <p:nvPicPr>
          <p:cNvPr id="147" name="Shape 147"/>
          <p:cNvPicPr preferRelativeResize="0"/>
          <p:nvPr/>
        </p:nvPicPr>
        <p:blipFill>
          <a:blip r:embed="rId5">
            <a:alphaModFix/>
          </a:blip>
          <a:stretch>
            <a:fillRect/>
          </a:stretch>
        </p:blipFill>
        <p:spPr>
          <a:xfrm>
            <a:off x="4260144" y="2120550"/>
            <a:ext cx="4649404" cy="302295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idx="1" type="body"/>
          </p:nvPr>
        </p:nvSpPr>
        <p:spPr>
          <a:xfrm>
            <a:off x="457200" y="1244242"/>
            <a:ext cx="8229600" cy="3630300"/>
          </a:xfrm>
          <a:prstGeom prst="rect">
            <a:avLst/>
          </a:prstGeom>
        </p:spPr>
        <p:txBody>
          <a:bodyPr anchorCtr="0" anchor="t" bIns="91425" lIns="91425" rIns="91425" tIns="91425">
            <a:noAutofit/>
          </a:bodyPr>
          <a:lstStyle/>
          <a:p>
            <a:pPr marR="0" rtl="0" algn="l">
              <a:lnSpc>
                <a:spcPct val="100000"/>
              </a:lnSpc>
              <a:spcBef>
                <a:spcPts val="0"/>
              </a:spcBef>
              <a:spcAft>
                <a:spcPts val="0"/>
              </a:spcAft>
              <a:buNone/>
            </a:pPr>
            <a:r>
              <a:rPr lang="en" sz="3000"/>
              <a:t>Download successful</a:t>
            </a:r>
          </a:p>
          <a:p>
            <a:pPr indent="-419100" lvl="0" marL="457200" marR="0" rtl="0" algn="l">
              <a:lnSpc>
                <a:spcPct val="100000"/>
              </a:lnSpc>
              <a:spcBef>
                <a:spcPts val="0"/>
              </a:spcBef>
              <a:spcAft>
                <a:spcPts val="0"/>
              </a:spcAft>
              <a:buClr>
                <a:schemeClr val="dk2"/>
              </a:buClr>
              <a:buSzPct val="100000"/>
              <a:buFont typeface="Trebuchet MS"/>
              <a:buChar char="●"/>
            </a:pPr>
            <a:r>
              <a:rPr lang="en" sz="3000"/>
              <a:t>14 minutes 21 seconds</a:t>
            </a:r>
          </a:p>
          <a:p>
            <a:pPr indent="-419100" lvl="0" marL="457200" marR="0" rtl="0" algn="l">
              <a:lnSpc>
                <a:spcPct val="100000"/>
              </a:lnSpc>
              <a:spcBef>
                <a:spcPts val="0"/>
              </a:spcBef>
              <a:spcAft>
                <a:spcPts val="0"/>
              </a:spcAft>
              <a:buClr>
                <a:schemeClr val="dk2"/>
              </a:buClr>
              <a:buSzPct val="100000"/>
              <a:buFont typeface="Trebuchet MS"/>
              <a:buChar char="●"/>
            </a:pPr>
            <a:r>
              <a:rPr lang="en" sz="3000"/>
              <a:t>Infinite recursion → all files</a:t>
            </a:r>
          </a:p>
          <a:p>
            <a:pPr indent="-419100" lvl="0" marL="457200" marR="0" rtl="0" algn="l">
              <a:lnSpc>
                <a:spcPct val="100000"/>
              </a:lnSpc>
              <a:spcBef>
                <a:spcPts val="0"/>
              </a:spcBef>
              <a:spcAft>
                <a:spcPts val="0"/>
              </a:spcAft>
              <a:buClr>
                <a:schemeClr val="dk2"/>
              </a:buClr>
              <a:buSzPct val="100000"/>
              <a:buFont typeface="Trebuchet MS"/>
              <a:buChar char="●"/>
            </a:pPr>
            <a:r>
              <a:rPr lang="en" sz="3000"/>
              <a:t>233 files</a:t>
            </a:r>
          </a:p>
          <a:p>
            <a:pPr indent="-419100" lvl="0" marL="457200" marR="0" rtl="0" algn="l">
              <a:lnSpc>
                <a:spcPct val="100000"/>
              </a:lnSpc>
              <a:spcBef>
                <a:spcPts val="0"/>
              </a:spcBef>
              <a:spcAft>
                <a:spcPts val="0"/>
              </a:spcAft>
              <a:buClr>
                <a:schemeClr val="dk2"/>
              </a:buClr>
              <a:buSzPct val="100000"/>
              <a:buFont typeface="Trebuchet MS"/>
              <a:buChar char="●"/>
            </a:pPr>
            <a:r>
              <a:rPr lang="en" sz="3000"/>
              <a:t>102 MB</a:t>
            </a:r>
          </a:p>
        </p:txBody>
      </p:sp>
      <p:sp>
        <p:nvSpPr>
          <p:cNvPr id="153" name="Shape 153"/>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sz="3800"/>
              <a:t>And we’re done!</a:t>
            </a:r>
          </a:p>
        </p:txBody>
      </p:sp>
      <p:pic>
        <p:nvPicPr>
          <p:cNvPr id="154" name="Shape 154"/>
          <p:cNvPicPr preferRelativeResize="0"/>
          <p:nvPr/>
        </p:nvPicPr>
        <p:blipFill>
          <a:blip r:embed="rId3">
            <a:alphaModFix/>
          </a:blip>
          <a:stretch>
            <a:fillRect/>
          </a:stretch>
        </p:blipFill>
        <p:spPr>
          <a:xfrm>
            <a:off x="541200" y="4106625"/>
            <a:ext cx="7781550" cy="88132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id="159" name="Shape 159"/>
          <p:cNvPicPr preferRelativeResize="0"/>
          <p:nvPr/>
        </p:nvPicPr>
        <p:blipFill rotWithShape="1">
          <a:blip r:embed="rId3">
            <a:alphaModFix/>
          </a:blip>
          <a:srcRect b="0" l="12130" r="1281" t="13277"/>
          <a:stretch/>
        </p:blipFill>
        <p:spPr>
          <a:xfrm>
            <a:off x="0" y="891000"/>
            <a:ext cx="9144000" cy="298246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idx="1" type="body"/>
          </p:nvPr>
        </p:nvSpPr>
        <p:spPr>
          <a:xfrm>
            <a:off x="0" y="3019675"/>
            <a:ext cx="8555700" cy="1505700"/>
          </a:xfrm>
          <a:prstGeom prst="rect">
            <a:avLst/>
          </a:prstGeom>
        </p:spPr>
        <p:txBody>
          <a:bodyPr anchorCtr="0" anchor="t" bIns="91425" lIns="91425" rIns="91425" tIns="91425">
            <a:noAutofit/>
          </a:bodyPr>
          <a:lstStyle/>
          <a:p>
            <a:pPr rtl="0">
              <a:spcBef>
                <a:spcPts val="0"/>
              </a:spcBef>
              <a:buNone/>
            </a:pPr>
            <a:r>
              <a:rPr lang="en" sz="2400">
                <a:solidFill>
                  <a:srgbClr val="FFFFFF"/>
                </a:solidFill>
              </a:rPr>
              <a:t>Or:</a:t>
            </a:r>
          </a:p>
          <a:p>
            <a:pPr>
              <a:spcBef>
                <a:spcPts val="0"/>
              </a:spcBef>
              <a:buNone/>
            </a:pPr>
            <a:r>
              <a:rPr lang="en" sz="2400">
                <a:solidFill>
                  <a:srgbClr val="FFFFFF"/>
                </a:solidFill>
                <a:latin typeface="Consolas"/>
                <a:ea typeface="Consolas"/>
                <a:cs typeface="Consolas"/>
                <a:sym typeface="Consolas"/>
              </a:rPr>
              <a:t>find . -type f -exec grep -l “&lt;script&gt;*&lt;/script&gt; {} +</a:t>
            </a:r>
          </a:p>
        </p:txBody>
      </p:sp>
      <p:sp>
        <p:nvSpPr>
          <p:cNvPr id="165" name="Shape 165"/>
          <p:cNvSpPr txBox="1"/>
          <p:nvPr>
            <p:ph type="title"/>
          </p:nvPr>
        </p:nvSpPr>
        <p:spPr>
          <a:xfrm>
            <a:off x="457200" y="66653"/>
            <a:ext cx="8229600" cy="994200"/>
          </a:xfrm>
          <a:prstGeom prst="rect">
            <a:avLst/>
          </a:prstGeom>
        </p:spPr>
        <p:txBody>
          <a:bodyPr anchorCtr="0" anchor="b" bIns="91425" lIns="91425" rIns="91425" tIns="91425">
            <a:noAutofit/>
          </a:bodyPr>
          <a:lstStyle/>
          <a:p>
            <a:pPr>
              <a:spcBef>
                <a:spcPts val="0"/>
              </a:spcBef>
              <a:buNone/>
            </a:pPr>
            <a:r>
              <a:rPr lang="en">
                <a:latin typeface="Consolas"/>
                <a:ea typeface="Consolas"/>
                <a:cs typeface="Consolas"/>
                <a:sym typeface="Consolas"/>
              </a:rPr>
              <a:t>grep </a:t>
            </a:r>
            <a:r>
              <a:rPr lang="en"/>
              <a:t>to find </a:t>
            </a:r>
            <a:r>
              <a:rPr lang="en">
                <a:latin typeface="Consolas"/>
                <a:ea typeface="Consolas"/>
                <a:cs typeface="Consolas"/>
                <a:sym typeface="Consolas"/>
              </a:rPr>
              <a:t>&lt;script&gt;</a:t>
            </a:r>
          </a:p>
        </p:txBody>
      </p:sp>
      <p:pic>
        <p:nvPicPr>
          <p:cNvPr id="166" name="Shape 166"/>
          <p:cNvPicPr preferRelativeResize="0"/>
          <p:nvPr/>
        </p:nvPicPr>
        <p:blipFill rotWithShape="1">
          <a:blip r:embed="rId3">
            <a:alphaModFix/>
          </a:blip>
          <a:srcRect b="65537" l="0" r="0" t="0"/>
          <a:stretch/>
        </p:blipFill>
        <p:spPr>
          <a:xfrm>
            <a:off x="457200" y="1060850"/>
            <a:ext cx="8098599" cy="1883325"/>
          </a:xfrm>
          <a:prstGeom prst="rect">
            <a:avLst/>
          </a:prstGeom>
          <a:noFill/>
          <a:ln>
            <a:noFill/>
          </a:ln>
        </p:spPr>
      </p:pic>
      <p:sp>
        <p:nvSpPr>
          <p:cNvPr id="167" name="Shape 167"/>
          <p:cNvSpPr txBox="1"/>
          <p:nvPr>
            <p:ph idx="2" type="body"/>
          </p:nvPr>
        </p:nvSpPr>
        <p:spPr>
          <a:xfrm>
            <a:off x="0" y="4210575"/>
            <a:ext cx="8555700" cy="994200"/>
          </a:xfrm>
          <a:prstGeom prst="rect">
            <a:avLst/>
          </a:prstGeom>
        </p:spPr>
        <p:txBody>
          <a:bodyPr anchorCtr="0" anchor="t" bIns="91425" lIns="91425" rIns="91425" tIns="91425">
            <a:noAutofit/>
          </a:bodyPr>
          <a:lstStyle/>
          <a:p>
            <a:pPr lvl="0" rtl="0">
              <a:spcBef>
                <a:spcPts val="0"/>
              </a:spcBef>
              <a:buNone/>
            </a:pPr>
            <a:r>
              <a:rPr lang="en" sz="2400">
                <a:solidFill>
                  <a:srgbClr val="FFFFFF"/>
                </a:solidFill>
              </a:rPr>
              <a:t>Find is used to find files matching a certain name or certain contents.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173" name="Shape 17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Files with ‘Download’</a:t>
            </a:r>
          </a:p>
        </p:txBody>
      </p:sp>
      <p:pic>
        <p:nvPicPr>
          <p:cNvPr id="174" name="Shape 174"/>
          <p:cNvPicPr preferRelativeResize="0"/>
          <p:nvPr/>
        </p:nvPicPr>
        <p:blipFill>
          <a:blip r:embed="rId3">
            <a:alphaModFix/>
          </a:blip>
          <a:stretch>
            <a:fillRect/>
          </a:stretch>
        </p:blipFill>
        <p:spPr>
          <a:xfrm>
            <a:off x="457200" y="2398912"/>
            <a:ext cx="8229600" cy="196261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ctrTitle"/>
          </p:nvPr>
        </p:nvSpPr>
        <p:spPr>
          <a:xfrm>
            <a:off x="1082040" y="1242060"/>
            <a:ext cx="7050900" cy="1102500"/>
          </a:xfrm>
          <a:prstGeom prst="rect">
            <a:avLst/>
          </a:prstGeom>
        </p:spPr>
        <p:txBody>
          <a:bodyPr anchorCtr="0" anchor="b" bIns="91425" lIns="91425" rIns="91425" tIns="91425">
            <a:noAutofit/>
          </a:bodyPr>
          <a:lstStyle/>
          <a:p>
            <a:pPr lvl="0" rtl="0">
              <a:spcBef>
                <a:spcPts val="0"/>
              </a:spcBef>
              <a:buNone/>
            </a:pPr>
            <a:r>
              <a:rPr lang="en"/>
              <a:t>Bash Scripting</a:t>
            </a:r>
          </a:p>
        </p:txBody>
      </p:sp>
      <p:sp>
        <p:nvSpPr>
          <p:cNvPr id="56" name="Shape 56"/>
          <p:cNvSpPr txBox="1"/>
          <p:nvPr>
            <p:ph idx="1" type="subTitle"/>
          </p:nvPr>
        </p:nvSpPr>
        <p:spPr>
          <a:xfrm>
            <a:off x="1082040" y="2423159"/>
            <a:ext cx="7035899" cy="694199"/>
          </a:xfrm>
          <a:prstGeom prst="rect">
            <a:avLst/>
          </a:prstGeom>
        </p:spPr>
        <p:txBody>
          <a:bodyPr anchorCtr="0" anchor="t" bIns="91425" lIns="91425" rIns="91425" tIns="91425">
            <a:noAutofit/>
          </a:bodyPr>
          <a:lstStyle/>
          <a:p>
            <a:pPr lvl="0" rtl="0">
              <a:spcBef>
                <a:spcPts val="0"/>
              </a:spcBef>
              <a:buNone/>
            </a:pPr>
            <a:r>
              <a:rPr lang="en"/>
              <a:t>The Handsome Seastars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indent="-431800" lvl="0" marL="457200" rtl="0">
              <a:spcBef>
                <a:spcPts val="0"/>
              </a:spcBef>
              <a:buClr>
                <a:schemeClr val="dk2"/>
              </a:buClr>
              <a:buSzPct val="100000"/>
              <a:buFont typeface="Trebuchet MS"/>
              <a:buChar char="●"/>
            </a:pPr>
            <a:r>
              <a:rPr lang="en"/>
              <a:t>Same </a:t>
            </a:r>
            <a:r>
              <a:rPr lang="en">
                <a:latin typeface="Consolas"/>
                <a:ea typeface="Consolas"/>
                <a:cs typeface="Consolas"/>
                <a:sym typeface="Consolas"/>
              </a:rPr>
              <a:t>find </a:t>
            </a:r>
            <a:r>
              <a:rPr lang="en"/>
              <a:t>command as before.</a:t>
            </a:r>
          </a:p>
          <a:p>
            <a:pPr indent="-431800" lvl="0" marL="457200">
              <a:spcBef>
                <a:spcPts val="0"/>
              </a:spcBef>
              <a:buClr>
                <a:schemeClr val="dk2"/>
              </a:buClr>
              <a:buSzPct val="100000"/>
              <a:buFont typeface="Trebuchet MS"/>
              <a:buChar char="●"/>
            </a:pPr>
            <a:r>
              <a:rPr lang="en"/>
              <a:t>Pipe file names containing “HTML” to </a:t>
            </a:r>
            <a:r>
              <a:rPr lang="en">
                <a:latin typeface="Consolas"/>
                <a:ea typeface="Consolas"/>
                <a:cs typeface="Consolas"/>
                <a:sym typeface="Consolas"/>
              </a:rPr>
              <a:t>xargs </a:t>
            </a:r>
            <a:r>
              <a:rPr lang="en"/>
              <a:t>and </a:t>
            </a:r>
            <a:r>
              <a:rPr lang="en">
                <a:latin typeface="Consolas"/>
                <a:ea typeface="Consolas"/>
                <a:cs typeface="Consolas"/>
                <a:sym typeface="Consolas"/>
              </a:rPr>
              <a:t>sed</a:t>
            </a:r>
            <a:r>
              <a:rPr lang="en"/>
              <a:t> for processing.</a:t>
            </a:r>
          </a:p>
        </p:txBody>
      </p:sp>
      <p:sp>
        <p:nvSpPr>
          <p:cNvPr id="180" name="Shape 18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HTML → HHTTMMLL</a:t>
            </a:r>
          </a:p>
        </p:txBody>
      </p:sp>
      <p:pic>
        <p:nvPicPr>
          <p:cNvPr id="181" name="Shape 181"/>
          <p:cNvPicPr preferRelativeResize="0"/>
          <p:nvPr/>
        </p:nvPicPr>
        <p:blipFill>
          <a:blip r:embed="rId3">
            <a:alphaModFix/>
          </a:blip>
          <a:stretch>
            <a:fillRect/>
          </a:stretch>
        </p:blipFill>
        <p:spPr>
          <a:xfrm>
            <a:off x="989125" y="1244250"/>
            <a:ext cx="7278075" cy="1661299"/>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idx="1" type="body"/>
          </p:nvPr>
        </p:nvSpPr>
        <p:spPr>
          <a:xfrm>
            <a:off x="457200" y="990950"/>
            <a:ext cx="8229600" cy="4152599"/>
          </a:xfrm>
          <a:prstGeom prst="rect">
            <a:avLst/>
          </a:prstGeom>
        </p:spPr>
        <p:txBody>
          <a:bodyPr anchorCtr="0" anchor="t" bIns="91425" lIns="91425" rIns="91425" tIns="91425">
            <a:noAutofit/>
          </a:bodyPr>
          <a:lstStyle/>
          <a:p>
            <a:pPr rtl="0">
              <a:spcBef>
                <a:spcPts val="0"/>
              </a:spcBef>
              <a:buNone/>
            </a:pPr>
            <a:r>
              <a:rPr lang="en" sz="1800">
                <a:latin typeface="Consolas"/>
                <a:ea typeface="Consolas"/>
                <a:cs typeface="Consolas"/>
                <a:sym typeface="Consolas"/>
              </a:rPr>
              <a:t>xargs</a:t>
            </a:r>
            <a:r>
              <a:rPr lang="en" sz="1800"/>
              <a:t>, here, assists in passing the entire previous command to </a:t>
            </a:r>
            <a:r>
              <a:rPr lang="en" sz="1800">
                <a:latin typeface="Consolas"/>
                <a:ea typeface="Consolas"/>
                <a:cs typeface="Consolas"/>
                <a:sym typeface="Consolas"/>
              </a:rPr>
              <a:t>sed </a:t>
            </a:r>
            <a:r>
              <a:rPr lang="en" sz="1800"/>
              <a:t>as an argument.</a:t>
            </a:r>
          </a:p>
          <a:p>
            <a:pPr rtl="0">
              <a:spcBef>
                <a:spcPts val="0"/>
              </a:spcBef>
              <a:buNone/>
            </a:pPr>
            <a:r>
              <a:rPr lang="en" sz="1800">
                <a:latin typeface="Consolas"/>
                <a:ea typeface="Consolas"/>
                <a:cs typeface="Consolas"/>
                <a:sym typeface="Consolas"/>
              </a:rPr>
              <a:t>sed</a:t>
            </a:r>
          </a:p>
          <a:p>
            <a:pPr indent="-342900" lvl="0" marL="457200" rtl="0">
              <a:spcBef>
                <a:spcPts val="0"/>
              </a:spcBef>
              <a:buClr>
                <a:schemeClr val="dk2"/>
              </a:buClr>
              <a:buSzPct val="100000"/>
              <a:buFont typeface="Trebuchet MS"/>
              <a:buChar char="●"/>
            </a:pPr>
            <a:r>
              <a:rPr b="1" lang="en" sz="1800"/>
              <a:t>s</a:t>
            </a:r>
            <a:r>
              <a:rPr lang="en" sz="1800"/>
              <a:t>tream </a:t>
            </a:r>
            <a:r>
              <a:rPr b="1" lang="en" sz="1800"/>
              <a:t>ed</a:t>
            </a:r>
            <a:r>
              <a:rPr lang="en" sz="1800"/>
              <a:t>itor</a:t>
            </a:r>
          </a:p>
          <a:p>
            <a:pPr indent="-342900" lvl="0" marL="457200" rtl="0">
              <a:spcBef>
                <a:spcPts val="0"/>
              </a:spcBef>
              <a:buClr>
                <a:schemeClr val="dk2"/>
              </a:buClr>
              <a:buSzPct val="100000"/>
              <a:buFont typeface="Trebuchet MS"/>
              <a:buChar char="●"/>
            </a:pPr>
            <a:r>
              <a:rPr lang="en" sz="1800"/>
              <a:t>Works with input streams → basically, lines of text output by something else</a:t>
            </a:r>
          </a:p>
          <a:p>
            <a:pPr indent="-342900" lvl="1" marL="914400" rtl="0">
              <a:spcBef>
                <a:spcPts val="0"/>
              </a:spcBef>
              <a:buClr>
                <a:schemeClr val="dk2"/>
              </a:buClr>
              <a:buSzPct val="100000"/>
              <a:buFont typeface="Trebuchet MS"/>
              <a:buChar char="○"/>
            </a:pPr>
            <a:r>
              <a:rPr lang="en" sz="1800"/>
              <a:t>Piped</a:t>
            </a:r>
          </a:p>
          <a:p>
            <a:pPr indent="-342900" lvl="1" marL="914400" rtl="0">
              <a:spcBef>
                <a:spcPts val="0"/>
              </a:spcBef>
              <a:buClr>
                <a:schemeClr val="dk2"/>
              </a:buClr>
              <a:buSzPct val="100000"/>
              <a:buFont typeface="Trebuchet MS"/>
              <a:buChar char="○"/>
            </a:pPr>
            <a:r>
              <a:rPr lang="en" sz="1800"/>
              <a:t>Designated</a:t>
            </a:r>
          </a:p>
          <a:p>
            <a:pPr indent="-342900" lvl="0" marL="457200" rtl="0">
              <a:spcBef>
                <a:spcPts val="0"/>
              </a:spcBef>
              <a:buClr>
                <a:schemeClr val="dk2"/>
              </a:buClr>
              <a:buSzPct val="100000"/>
              <a:buFont typeface="Trebuchet MS"/>
              <a:buChar char="●"/>
            </a:pPr>
            <a:r>
              <a:rPr lang="en" sz="1800"/>
              <a:t>Advanced filtering capabilities make it especially powerful</a:t>
            </a:r>
          </a:p>
          <a:p>
            <a:pPr indent="-342900" lvl="0" marL="457200" rtl="0">
              <a:spcBef>
                <a:spcPts val="0"/>
              </a:spcBef>
              <a:buClr>
                <a:schemeClr val="dk2"/>
              </a:buClr>
              <a:buSzPct val="100000"/>
              <a:buFont typeface="Trebuchet MS"/>
              <a:buChar char="●"/>
            </a:pPr>
            <a:r>
              <a:rPr lang="en" sz="1800"/>
              <a:t>Modifies input based on given commands</a:t>
            </a:r>
          </a:p>
          <a:p>
            <a:pPr indent="-342900" lvl="0" marL="457200" rtl="0">
              <a:spcBef>
                <a:spcPts val="0"/>
              </a:spcBef>
              <a:buClr>
                <a:schemeClr val="dk2"/>
              </a:buClr>
              <a:buSzPct val="100000"/>
              <a:buFont typeface="Consolas"/>
              <a:buChar char="●"/>
            </a:pPr>
            <a:r>
              <a:rPr lang="en" sz="1800">
                <a:latin typeface="Consolas"/>
                <a:ea typeface="Consolas"/>
                <a:cs typeface="Consolas"/>
                <a:sym typeface="Consolas"/>
              </a:rPr>
              <a:t>-i </a:t>
            </a:r>
            <a:r>
              <a:rPr lang="en" sz="1800"/>
              <a:t>edits files in place (as they are).</a:t>
            </a:r>
          </a:p>
          <a:p>
            <a:pPr indent="-342900" lvl="0" marL="457200" rtl="0">
              <a:spcBef>
                <a:spcPts val="0"/>
              </a:spcBef>
              <a:buClr>
                <a:schemeClr val="dk2"/>
              </a:buClr>
              <a:buSzPct val="100000"/>
              <a:buFont typeface="Consolas"/>
              <a:buChar char="●"/>
            </a:pPr>
            <a:r>
              <a:rPr lang="en" sz="1800">
                <a:latin typeface="Consolas"/>
                <a:ea typeface="Consolas"/>
                <a:cs typeface="Consolas"/>
                <a:sym typeface="Consolas"/>
              </a:rPr>
              <a:t>s/ </a:t>
            </a:r>
            <a:r>
              <a:rPr lang="en" sz="1800"/>
              <a:t>substitutes replacement expression “HHTTMMLL” for first occurrence of “HTML”.</a:t>
            </a:r>
          </a:p>
          <a:p>
            <a:pPr indent="-342900" lvl="0" marL="457200" rtl="0">
              <a:spcBef>
                <a:spcPts val="0"/>
              </a:spcBef>
              <a:buClr>
                <a:schemeClr val="dk2"/>
              </a:buClr>
              <a:buSzPct val="100000"/>
              <a:buFont typeface="Trebuchet MS"/>
              <a:buChar char="●"/>
            </a:pPr>
            <a:r>
              <a:rPr lang="en" sz="1800"/>
              <a:t>/</a:t>
            </a:r>
            <a:r>
              <a:rPr lang="en" sz="1800">
                <a:latin typeface="Consolas"/>
                <a:ea typeface="Consolas"/>
                <a:cs typeface="Consolas"/>
                <a:sym typeface="Consolas"/>
              </a:rPr>
              <a:t>g </a:t>
            </a:r>
            <a:r>
              <a:rPr lang="en" sz="1800"/>
              <a:t>tells </a:t>
            </a:r>
            <a:r>
              <a:rPr lang="en" sz="1800">
                <a:latin typeface="Consolas"/>
                <a:ea typeface="Consolas"/>
                <a:cs typeface="Consolas"/>
                <a:sym typeface="Consolas"/>
              </a:rPr>
              <a:t>sed </a:t>
            </a:r>
            <a:r>
              <a:rPr lang="en" sz="1800"/>
              <a:t>to make the substitution for </a:t>
            </a:r>
            <a:r>
              <a:rPr i="1" lang="en" sz="1800"/>
              <a:t>all </a:t>
            </a:r>
            <a:r>
              <a:rPr lang="en" sz="1800"/>
              <a:t>matches.</a:t>
            </a:r>
          </a:p>
        </p:txBody>
      </p:sp>
      <p:sp>
        <p:nvSpPr>
          <p:cNvPr id="187" name="Shape 187"/>
          <p:cNvSpPr txBox="1"/>
          <p:nvPr>
            <p:ph type="title"/>
          </p:nvPr>
        </p:nvSpPr>
        <p:spPr>
          <a:xfrm>
            <a:off x="457200" y="72753"/>
            <a:ext cx="8229600" cy="994200"/>
          </a:xfrm>
          <a:prstGeom prst="rect">
            <a:avLst/>
          </a:prstGeom>
        </p:spPr>
        <p:txBody>
          <a:bodyPr anchorCtr="0" anchor="b" bIns="91425" lIns="91425" rIns="91425" tIns="91425">
            <a:noAutofit/>
          </a:bodyPr>
          <a:lstStyle/>
          <a:p>
            <a:pPr>
              <a:spcBef>
                <a:spcPts val="0"/>
              </a:spcBef>
              <a:buNone/>
            </a:pPr>
            <a:r>
              <a:rPr lang="en"/>
              <a:t>More on </a:t>
            </a:r>
            <a:r>
              <a:rPr lang="en">
                <a:latin typeface="Consolas"/>
                <a:ea typeface="Consolas"/>
                <a:cs typeface="Consolas"/>
                <a:sym typeface="Consolas"/>
              </a:rPr>
              <a:t>xargs </a:t>
            </a:r>
            <a:r>
              <a:rPr lang="en"/>
              <a:t>and </a:t>
            </a:r>
            <a:r>
              <a:rPr lang="en">
                <a:latin typeface="Consolas"/>
                <a:ea typeface="Consolas"/>
                <a:cs typeface="Consolas"/>
                <a:sym typeface="Consolas"/>
              </a:rPr>
              <a:t>sed</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rtl="0">
              <a:spcBef>
                <a:spcPts val="0"/>
              </a:spcBef>
              <a:buClr>
                <a:schemeClr val="dk2"/>
              </a:buClr>
              <a:buSzPct val="100000"/>
              <a:buFont typeface="Arial"/>
              <a:buChar char="●"/>
            </a:pPr>
            <a:r>
              <a:rPr lang="en"/>
              <a:t>Developed from ‘73 to ‘74 for Ver. 7 Unix</a:t>
            </a:r>
          </a:p>
          <a:p>
            <a:pPr indent="-431800" lvl="0" marL="457200" rtl="0">
              <a:spcBef>
                <a:spcPts val="0"/>
              </a:spcBef>
              <a:buClr>
                <a:schemeClr val="dk2"/>
              </a:buClr>
              <a:buSzPct val="100000"/>
              <a:buFont typeface="Arial"/>
              <a:buChar char="●"/>
            </a:pPr>
            <a:r>
              <a:rPr lang="en"/>
              <a:t>Line-oriented; 25 commands + all regex</a:t>
            </a:r>
          </a:p>
          <a:p>
            <a:pPr indent="-431800" lvl="0" marL="457200" rtl="0">
              <a:spcBef>
                <a:spcPts val="0"/>
              </a:spcBef>
              <a:buClr>
                <a:schemeClr val="dk2"/>
              </a:buClr>
              <a:buSzPct val="100000"/>
              <a:buFont typeface="Arial"/>
              <a:buChar char="●"/>
            </a:pPr>
            <a:r>
              <a:rPr lang="en"/>
              <a:t>Extremely fast </a:t>
            </a:r>
            <a:r>
              <a:rPr lang="en">
                <a:latin typeface="Consolas"/>
                <a:ea typeface="Consolas"/>
                <a:cs typeface="Consolas"/>
                <a:sym typeface="Consolas"/>
              </a:rPr>
              <a:t>minised </a:t>
            </a:r>
            <a:r>
              <a:rPr lang="en"/>
              <a:t>variant</a:t>
            </a:r>
          </a:p>
          <a:p>
            <a:pPr indent="-431800" lvl="0" marL="457200" rtl="0">
              <a:spcBef>
                <a:spcPts val="0"/>
              </a:spcBef>
              <a:buClr>
                <a:schemeClr val="dk2"/>
              </a:buClr>
              <a:buSzPct val="100000"/>
              <a:buFont typeface="Arial"/>
              <a:buChar char="●"/>
            </a:pPr>
            <a:r>
              <a:rPr lang="en"/>
              <a:t>Lee E. McMahon of Bell Labs</a:t>
            </a:r>
          </a:p>
          <a:p>
            <a:pPr indent="-431800" lvl="0" marL="457200" rtl="0">
              <a:spcBef>
                <a:spcPts val="0"/>
              </a:spcBef>
              <a:buClr>
                <a:schemeClr val="dk2"/>
              </a:buClr>
              <a:buSzPct val="100000"/>
              <a:buFont typeface="Arial"/>
              <a:buChar char="●"/>
            </a:pPr>
            <a:r>
              <a:rPr lang="en"/>
              <a:t>Based on the older </a:t>
            </a:r>
            <a:r>
              <a:rPr lang="en">
                <a:latin typeface="Consolas"/>
                <a:ea typeface="Consolas"/>
                <a:cs typeface="Consolas"/>
                <a:sym typeface="Consolas"/>
              </a:rPr>
              <a:t>ed, qed</a:t>
            </a:r>
          </a:p>
          <a:p>
            <a:pPr indent="-431800" lvl="0" marL="457200">
              <a:spcBef>
                <a:spcPts val="0"/>
              </a:spcBef>
              <a:buClr>
                <a:schemeClr val="dk2"/>
              </a:buClr>
              <a:buSzPct val="100000"/>
              <a:buFont typeface="Arial"/>
              <a:buChar char="●"/>
            </a:pPr>
            <a:r>
              <a:rPr lang="en"/>
              <a:t>Inspired functionality of</a:t>
            </a:r>
            <a:r>
              <a:rPr lang="en">
                <a:latin typeface="Consolas"/>
                <a:ea typeface="Consolas"/>
                <a:cs typeface="Consolas"/>
                <a:sym typeface="Consolas"/>
              </a:rPr>
              <a:t> awk </a:t>
            </a:r>
            <a:r>
              <a:rPr lang="en"/>
              <a:t>and </a:t>
            </a:r>
            <a:r>
              <a:rPr lang="en">
                <a:latin typeface="Consolas"/>
                <a:ea typeface="Consolas"/>
                <a:cs typeface="Consolas"/>
                <a:sym typeface="Consolas"/>
              </a:rPr>
              <a:t>perl </a:t>
            </a:r>
            <a:r>
              <a:rPr lang="en"/>
              <a:t>scripting languages</a:t>
            </a:r>
          </a:p>
        </p:txBody>
      </p:sp>
      <p:sp>
        <p:nvSpPr>
          <p:cNvPr id="193" name="Shape 19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More on </a:t>
            </a:r>
            <a:r>
              <a:rPr lang="en">
                <a:latin typeface="Consolas"/>
                <a:ea typeface="Consolas"/>
                <a:cs typeface="Consolas"/>
                <a:sym typeface="Consolas"/>
              </a:rPr>
              <a:t>sed</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latin typeface="Consolas"/>
                <a:ea typeface="Consolas"/>
                <a:cs typeface="Consolas"/>
                <a:sym typeface="Consolas"/>
              </a:rPr>
              <a:t>netstat -ntp | awk ‘{print $(NF-2),$NF}’</a:t>
            </a:r>
          </a:p>
        </p:txBody>
      </p:sp>
      <p:sp>
        <p:nvSpPr>
          <p:cNvPr id="199" name="Shape 19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Netstat for foreign addresses</a:t>
            </a:r>
          </a:p>
        </p:txBody>
      </p:sp>
      <p:pic>
        <p:nvPicPr>
          <p:cNvPr id="200" name="Shape 200"/>
          <p:cNvPicPr preferRelativeResize="0"/>
          <p:nvPr/>
        </p:nvPicPr>
        <p:blipFill rotWithShape="1">
          <a:blip r:embed="rId3">
            <a:alphaModFix/>
          </a:blip>
          <a:srcRect b="34349" l="23004" r="53722" t="27796"/>
          <a:stretch/>
        </p:blipFill>
        <p:spPr>
          <a:xfrm>
            <a:off x="5636324" y="1935499"/>
            <a:ext cx="3507676" cy="32079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latin typeface="Consolas"/>
                <a:ea typeface="Consolas"/>
                <a:cs typeface="Consolas"/>
                <a:sym typeface="Consolas"/>
              </a:rPr>
              <a:t>history | awk ‘{CMD[$2]++;}END { for (a in CMD)print CMD[a] “ “ CMD[a]/count*100 “==” a;}’ | grep -v “./” | column -c3 -s “ “ -t | sort -nr | nl | head -n10</a:t>
            </a:r>
          </a:p>
        </p:txBody>
      </p:sp>
      <p:sp>
        <p:nvSpPr>
          <p:cNvPr id="206" name="Shape 20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Most used commands</a:t>
            </a:r>
          </a:p>
        </p:txBody>
      </p:sp>
      <p:pic>
        <p:nvPicPr>
          <p:cNvPr id="207" name="Shape 207"/>
          <p:cNvPicPr preferRelativeResize="0"/>
          <p:nvPr/>
        </p:nvPicPr>
        <p:blipFill rotWithShape="1">
          <a:blip r:embed="rId3">
            <a:alphaModFix/>
          </a:blip>
          <a:srcRect b="24103" l="2455" r="80002" t="45528"/>
          <a:stretch/>
        </p:blipFill>
        <p:spPr>
          <a:xfrm>
            <a:off x="6368674" y="2887200"/>
            <a:ext cx="2318125" cy="225629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rtl="0">
              <a:spcBef>
                <a:spcPts val="0"/>
              </a:spcBef>
              <a:buClr>
                <a:schemeClr val="dk2"/>
              </a:buClr>
              <a:buSzPct val="100000"/>
              <a:buFont typeface="Arial"/>
              <a:buChar char="●"/>
            </a:pPr>
            <a:r>
              <a:rPr lang="en">
                <a:latin typeface="Consolas"/>
                <a:ea typeface="Consolas"/>
                <a:cs typeface="Consolas"/>
                <a:sym typeface="Consolas"/>
              </a:rPr>
              <a:t>#!bin/bash</a:t>
            </a:r>
            <a:r>
              <a:rPr lang="en"/>
              <a:t> is where the interpreter is located</a:t>
            </a:r>
          </a:p>
          <a:p>
            <a:pPr indent="-431800" lvl="0" marL="457200" rtl="0">
              <a:spcBef>
                <a:spcPts val="0"/>
              </a:spcBef>
              <a:buClr>
                <a:schemeClr val="dk2"/>
              </a:buClr>
              <a:buSzPct val="100000"/>
              <a:buFont typeface="Arial"/>
              <a:buChar char="●"/>
            </a:pPr>
            <a:r>
              <a:rPr lang="en"/>
              <a:t>So opening Computer -&gt; System Files -&gt; Bin there is a file called “Bash”</a:t>
            </a:r>
          </a:p>
        </p:txBody>
      </p:sp>
      <p:sp>
        <p:nvSpPr>
          <p:cNvPr id="213" name="Shape 21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Bash Interpreter Location</a:t>
            </a:r>
          </a:p>
        </p:txBody>
      </p:sp>
      <p:pic>
        <p:nvPicPr>
          <p:cNvPr id="214" name="Shape 214"/>
          <p:cNvPicPr preferRelativeResize="0"/>
          <p:nvPr/>
        </p:nvPicPr>
        <p:blipFill>
          <a:blip r:embed="rId3">
            <a:alphaModFix/>
          </a:blip>
          <a:stretch>
            <a:fillRect/>
          </a:stretch>
        </p:blipFill>
        <p:spPr>
          <a:xfrm>
            <a:off x="6648450" y="3276600"/>
            <a:ext cx="2571750" cy="18669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81000" lvl="0" marL="457200" rtl="0">
              <a:spcBef>
                <a:spcPts val="0"/>
              </a:spcBef>
              <a:buClr>
                <a:schemeClr val="dk2"/>
              </a:buClr>
              <a:buSzPct val="100000"/>
              <a:buFont typeface="Arial"/>
              <a:buChar char="●"/>
            </a:pPr>
            <a:r>
              <a:rPr lang="en" sz="2400"/>
              <a:t>Start with: </a:t>
            </a:r>
            <a:r>
              <a:rPr b="1" lang="en" sz="2400">
                <a:latin typeface="Consolas"/>
                <a:ea typeface="Consolas"/>
                <a:cs typeface="Consolas"/>
                <a:sym typeface="Consolas"/>
              </a:rPr>
              <a:t>vim helloWorld</a:t>
            </a:r>
            <a:r>
              <a:rPr lang="en" sz="2400"/>
              <a:t> to create and edit the file</a:t>
            </a:r>
          </a:p>
          <a:p>
            <a:pPr indent="-381000" lvl="0" marL="457200" rtl="0">
              <a:spcBef>
                <a:spcPts val="0"/>
              </a:spcBef>
              <a:buClr>
                <a:schemeClr val="dk2"/>
              </a:buClr>
              <a:buSzPct val="100000"/>
              <a:buFont typeface="Arial"/>
              <a:buChar char="●"/>
            </a:pPr>
            <a:r>
              <a:rPr lang="en" sz="2400"/>
              <a:t>Then give everyone executable permission with: </a:t>
            </a:r>
            <a:r>
              <a:rPr b="1" lang="en" sz="2400">
                <a:latin typeface="Consolas"/>
                <a:ea typeface="Consolas"/>
                <a:cs typeface="Consolas"/>
                <a:sym typeface="Consolas"/>
              </a:rPr>
              <a:t>chmod 755 helloWorld</a:t>
            </a:r>
          </a:p>
          <a:p>
            <a:pPr indent="-381000" lvl="0" marL="457200">
              <a:spcBef>
                <a:spcPts val="0"/>
              </a:spcBef>
              <a:buClr>
                <a:schemeClr val="dk2"/>
              </a:buClr>
              <a:buSzPct val="100000"/>
              <a:buFont typeface="Arial"/>
              <a:buChar char="●"/>
            </a:pPr>
            <a:r>
              <a:rPr lang="en" sz="2400"/>
              <a:t>Finally execute with: </a:t>
            </a:r>
            <a:r>
              <a:rPr b="1" lang="en" sz="2400">
                <a:latin typeface="Consolas"/>
                <a:ea typeface="Consolas"/>
                <a:cs typeface="Consolas"/>
                <a:sym typeface="Consolas"/>
              </a:rPr>
              <a:t>./helloWorld</a:t>
            </a:r>
          </a:p>
        </p:txBody>
      </p:sp>
      <p:sp>
        <p:nvSpPr>
          <p:cNvPr id="220" name="Shape 22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Display Hello World</a:t>
            </a:r>
          </a:p>
        </p:txBody>
      </p:sp>
      <p:pic>
        <p:nvPicPr>
          <p:cNvPr id="221" name="Shape 221"/>
          <p:cNvPicPr preferRelativeResize="0"/>
          <p:nvPr/>
        </p:nvPicPr>
        <p:blipFill>
          <a:blip r:embed="rId3">
            <a:alphaModFix/>
          </a:blip>
          <a:stretch>
            <a:fillRect/>
          </a:stretch>
        </p:blipFill>
        <p:spPr>
          <a:xfrm>
            <a:off x="457200" y="3031650"/>
            <a:ext cx="3093675" cy="765099"/>
          </a:xfrm>
          <a:prstGeom prst="rect">
            <a:avLst/>
          </a:prstGeom>
          <a:noFill/>
          <a:ln>
            <a:noFill/>
          </a:ln>
        </p:spPr>
      </p:pic>
      <p:pic>
        <p:nvPicPr>
          <p:cNvPr id="222" name="Shape 222"/>
          <p:cNvPicPr preferRelativeResize="0"/>
          <p:nvPr/>
        </p:nvPicPr>
        <p:blipFill>
          <a:blip r:embed="rId4">
            <a:alphaModFix/>
          </a:blip>
          <a:stretch>
            <a:fillRect/>
          </a:stretch>
        </p:blipFill>
        <p:spPr>
          <a:xfrm>
            <a:off x="457212" y="3796750"/>
            <a:ext cx="7221725" cy="303275"/>
          </a:xfrm>
          <a:prstGeom prst="rect">
            <a:avLst/>
          </a:prstGeom>
          <a:noFill/>
          <a:ln>
            <a:noFill/>
          </a:ln>
        </p:spPr>
      </p:pic>
      <p:pic>
        <p:nvPicPr>
          <p:cNvPr id="223" name="Shape 223"/>
          <p:cNvPicPr preferRelativeResize="0"/>
          <p:nvPr/>
        </p:nvPicPr>
        <p:blipFill>
          <a:blip r:embed="rId5">
            <a:alphaModFix/>
          </a:blip>
          <a:stretch>
            <a:fillRect/>
          </a:stretch>
        </p:blipFill>
        <p:spPr>
          <a:xfrm>
            <a:off x="457200" y="4100028"/>
            <a:ext cx="3818124" cy="43669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Starting with </a:t>
            </a:r>
            <a:r>
              <a:rPr b="1" lang="en" sz="1600">
                <a:latin typeface="Consolas"/>
                <a:ea typeface="Consolas"/>
                <a:cs typeface="Consolas"/>
                <a:sym typeface="Consolas"/>
              </a:rPr>
              <a:t>vim userInput</a:t>
            </a:r>
            <a:r>
              <a:rPr b="1" lang="en" sz="1600"/>
              <a:t> </a:t>
            </a:r>
            <a:r>
              <a:rPr lang="en" sz="1600"/>
              <a:t>edits the desired file to add the code below</a:t>
            </a:r>
          </a:p>
          <a:p>
            <a:pPr indent="-330200" lvl="0" marL="457200" rtl="0">
              <a:spcBef>
                <a:spcPts val="0"/>
              </a:spcBef>
              <a:buClr>
                <a:schemeClr val="dk2"/>
              </a:buClr>
              <a:buSzPct val="100000"/>
              <a:buFont typeface="Arial"/>
              <a:buChar char="●"/>
            </a:pPr>
            <a:r>
              <a:rPr lang="en" sz="1600"/>
              <a:t>Next assign executable permissions with</a:t>
            </a:r>
            <a:r>
              <a:rPr b="1" lang="en" sz="1600"/>
              <a:t> </a:t>
            </a:r>
            <a:r>
              <a:rPr b="1" lang="en" sz="1600">
                <a:latin typeface="Consolas"/>
                <a:ea typeface="Consolas"/>
                <a:cs typeface="Consolas"/>
                <a:sym typeface="Consolas"/>
              </a:rPr>
              <a:t>chmod 755 userInput</a:t>
            </a:r>
          </a:p>
          <a:p>
            <a:pPr indent="-330200" lvl="0" marL="457200" rtl="0">
              <a:spcBef>
                <a:spcPts val="0"/>
              </a:spcBef>
              <a:buClr>
                <a:schemeClr val="dk2"/>
              </a:buClr>
              <a:buSzPct val="100000"/>
              <a:buFont typeface="Arial"/>
              <a:buChar char="●"/>
            </a:pPr>
            <a:r>
              <a:rPr lang="en" sz="1600"/>
              <a:t>And finally, execute with </a:t>
            </a:r>
            <a:r>
              <a:rPr b="1" lang="en" sz="1600">
                <a:latin typeface="Consolas"/>
                <a:ea typeface="Consolas"/>
                <a:cs typeface="Consolas"/>
                <a:sym typeface="Consolas"/>
              </a:rPr>
              <a:t>./userInput</a:t>
            </a:r>
          </a:p>
          <a:p>
            <a:pPr indent="-330200" lvl="0" marL="457200">
              <a:spcBef>
                <a:spcPts val="0"/>
              </a:spcBef>
              <a:buClr>
                <a:schemeClr val="dk2"/>
              </a:buClr>
              <a:buSzPct val="100000"/>
              <a:buFont typeface="Arial"/>
              <a:buChar char="●"/>
            </a:pPr>
            <a:r>
              <a:rPr b="1" lang="en" sz="1600"/>
              <a:t>The program asks for our three inputs then prints them on 3 seperate lines</a:t>
            </a:r>
          </a:p>
        </p:txBody>
      </p:sp>
      <p:sp>
        <p:nvSpPr>
          <p:cNvPr id="229" name="Shape 22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Get 3 User inputs and display</a:t>
            </a:r>
          </a:p>
        </p:txBody>
      </p:sp>
      <p:pic>
        <p:nvPicPr>
          <p:cNvPr id="230" name="Shape 230"/>
          <p:cNvPicPr preferRelativeResize="0"/>
          <p:nvPr/>
        </p:nvPicPr>
        <p:blipFill rotWithShape="1">
          <a:blip r:embed="rId3">
            <a:alphaModFix/>
          </a:blip>
          <a:srcRect b="10952" l="0" r="0" t="0"/>
          <a:stretch/>
        </p:blipFill>
        <p:spPr>
          <a:xfrm>
            <a:off x="457200" y="3186698"/>
            <a:ext cx="2809875" cy="1687849"/>
          </a:xfrm>
          <a:prstGeom prst="rect">
            <a:avLst/>
          </a:prstGeom>
          <a:noFill/>
          <a:ln>
            <a:noFill/>
          </a:ln>
        </p:spPr>
      </p:pic>
      <p:pic>
        <p:nvPicPr>
          <p:cNvPr id="231" name="Shape 231"/>
          <p:cNvPicPr preferRelativeResize="0"/>
          <p:nvPr/>
        </p:nvPicPr>
        <p:blipFill>
          <a:blip r:embed="rId4">
            <a:alphaModFix/>
          </a:blip>
          <a:stretch>
            <a:fillRect/>
          </a:stretch>
        </p:blipFill>
        <p:spPr>
          <a:xfrm>
            <a:off x="3267075" y="3112412"/>
            <a:ext cx="2533650" cy="1762125"/>
          </a:xfrm>
          <a:prstGeom prst="rect">
            <a:avLst/>
          </a:prstGeom>
          <a:noFill/>
          <a:ln>
            <a:noFill/>
          </a:ln>
        </p:spPr>
      </p:pic>
      <p:pic>
        <p:nvPicPr>
          <p:cNvPr id="232" name="Shape 232"/>
          <p:cNvPicPr preferRelativeResize="0"/>
          <p:nvPr/>
        </p:nvPicPr>
        <p:blipFill>
          <a:blip r:embed="rId5">
            <a:alphaModFix/>
          </a:blip>
          <a:stretch>
            <a:fillRect/>
          </a:stretch>
        </p:blipFill>
        <p:spPr>
          <a:xfrm>
            <a:off x="5238750" y="4684050"/>
            <a:ext cx="3448050" cy="19050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Clear shell history</a:t>
            </a:r>
          </a:p>
        </p:txBody>
      </p:sp>
      <p:sp>
        <p:nvSpPr>
          <p:cNvPr id="238" name="Shape 238"/>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431800" lvl="0" marL="457200" rtl="0">
              <a:spcBef>
                <a:spcPts val="0"/>
              </a:spcBef>
              <a:buClr>
                <a:schemeClr val="dk2"/>
              </a:buClr>
              <a:buSzPct val="100000"/>
              <a:buFont typeface="Arial"/>
              <a:buChar char="●"/>
            </a:pPr>
            <a:r>
              <a:rPr lang="en"/>
              <a:t>Start with </a:t>
            </a:r>
            <a:r>
              <a:rPr b="1" lang="en">
                <a:latin typeface="Consolas"/>
                <a:ea typeface="Consolas"/>
                <a:cs typeface="Consolas"/>
                <a:sym typeface="Consolas"/>
              </a:rPr>
              <a:t>vim bashClearer</a:t>
            </a:r>
          </a:p>
          <a:p>
            <a:pPr indent="-431800" lvl="0" marL="457200" rtl="0">
              <a:spcBef>
                <a:spcPts val="0"/>
              </a:spcBef>
              <a:buClr>
                <a:schemeClr val="dk2"/>
              </a:buClr>
              <a:buSzPct val="100000"/>
              <a:buFont typeface="Arial"/>
              <a:buChar char="●"/>
            </a:pPr>
            <a:r>
              <a:rPr lang="en"/>
              <a:t>Next, add the code to clear the bash</a:t>
            </a:r>
          </a:p>
          <a:p>
            <a:pPr indent="-431800" lvl="0" marL="457200" rtl="0">
              <a:spcBef>
                <a:spcPts val="0"/>
              </a:spcBef>
              <a:buClr>
                <a:schemeClr val="dk2"/>
              </a:buClr>
              <a:buSzPct val="100000"/>
              <a:buFont typeface="Arial"/>
              <a:buChar char="●"/>
            </a:pPr>
            <a:r>
              <a:rPr lang="en"/>
              <a:t>Then, add executable permissions with </a:t>
            </a:r>
            <a:r>
              <a:rPr b="1" lang="en">
                <a:latin typeface="Consolas"/>
                <a:ea typeface="Consolas"/>
                <a:cs typeface="Consolas"/>
                <a:sym typeface="Consolas"/>
              </a:rPr>
              <a:t>chmod 755 bashClearer</a:t>
            </a:r>
          </a:p>
          <a:p>
            <a:pPr indent="-431800" lvl="0" marL="457200" rtl="0">
              <a:spcBef>
                <a:spcPts val="0"/>
              </a:spcBef>
              <a:buClr>
                <a:schemeClr val="dk2"/>
              </a:buClr>
              <a:buSzPct val="100000"/>
              <a:buFont typeface="Arial"/>
              <a:buChar char="●"/>
            </a:pPr>
            <a:r>
              <a:rPr lang="en"/>
              <a:t>Finally, execute with </a:t>
            </a:r>
            <a:r>
              <a:rPr b="1" lang="en">
                <a:latin typeface="Consolas"/>
                <a:ea typeface="Consolas"/>
                <a:cs typeface="Consolas"/>
                <a:sym typeface="Consolas"/>
              </a:rPr>
              <a:t>./bashClearer</a:t>
            </a:r>
          </a:p>
        </p:txBody>
      </p:sp>
      <p:pic>
        <p:nvPicPr>
          <p:cNvPr id="239" name="Shape 239"/>
          <p:cNvPicPr preferRelativeResize="0"/>
          <p:nvPr/>
        </p:nvPicPr>
        <p:blipFill>
          <a:blip r:embed="rId3">
            <a:alphaModFix/>
          </a:blip>
          <a:stretch>
            <a:fillRect/>
          </a:stretch>
        </p:blipFill>
        <p:spPr>
          <a:xfrm>
            <a:off x="457187" y="4564800"/>
            <a:ext cx="4562475" cy="381000"/>
          </a:xfrm>
          <a:prstGeom prst="rect">
            <a:avLst/>
          </a:prstGeom>
          <a:noFill/>
          <a:ln>
            <a:noFill/>
          </a:ln>
        </p:spPr>
      </p:pic>
      <p:pic>
        <p:nvPicPr>
          <p:cNvPr id="240" name="Shape 240"/>
          <p:cNvPicPr preferRelativeResize="0"/>
          <p:nvPr/>
        </p:nvPicPr>
        <p:blipFill>
          <a:blip r:embed="rId4">
            <a:alphaModFix/>
          </a:blip>
          <a:stretch>
            <a:fillRect/>
          </a:stretch>
        </p:blipFill>
        <p:spPr>
          <a:xfrm>
            <a:off x="457200" y="4183801"/>
            <a:ext cx="4180114" cy="3810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Starting with </a:t>
            </a:r>
            <a:r>
              <a:rPr b="1" lang="en" sz="1600">
                <a:latin typeface="Consolas"/>
                <a:ea typeface="Consolas"/>
                <a:cs typeface="Consolas"/>
                <a:sym typeface="Consolas"/>
              </a:rPr>
              <a:t>vim processDisplay</a:t>
            </a:r>
          </a:p>
          <a:p>
            <a:pPr indent="-330200" lvl="0" marL="457200" rtl="0">
              <a:spcBef>
                <a:spcPts val="0"/>
              </a:spcBef>
              <a:buClr>
                <a:schemeClr val="dk2"/>
              </a:buClr>
              <a:buSzPct val="100000"/>
              <a:buFont typeface="Arial"/>
              <a:buChar char="●"/>
            </a:pPr>
            <a:r>
              <a:rPr lang="en" sz="1600"/>
              <a:t>The </a:t>
            </a:r>
            <a:r>
              <a:rPr b="1" lang="en" sz="1600">
                <a:latin typeface="Consolas"/>
                <a:ea typeface="Consolas"/>
                <a:cs typeface="Consolas"/>
                <a:sym typeface="Consolas"/>
              </a:rPr>
              <a:t>top</a:t>
            </a:r>
            <a:r>
              <a:rPr b="1" lang="en" sz="1600"/>
              <a:t> </a:t>
            </a:r>
            <a:r>
              <a:rPr lang="en" sz="1600"/>
              <a:t>command is like a build in task manager, so we can just write what is basically an alias for this command</a:t>
            </a:r>
          </a:p>
          <a:p>
            <a:pPr indent="-330200" lvl="0" marL="457200" rtl="0">
              <a:spcBef>
                <a:spcPts val="0"/>
              </a:spcBef>
              <a:buClr>
                <a:schemeClr val="dk2"/>
              </a:buClr>
              <a:buSzPct val="100000"/>
              <a:buFont typeface="Arial"/>
              <a:buChar char="●"/>
            </a:pPr>
            <a:r>
              <a:rPr lang="en" sz="1600"/>
              <a:t>Give is executable permissions with</a:t>
            </a:r>
            <a:r>
              <a:rPr b="1" lang="en" sz="1600"/>
              <a:t> </a:t>
            </a:r>
            <a:r>
              <a:rPr b="1" lang="en" sz="1600">
                <a:latin typeface="Consolas"/>
                <a:ea typeface="Consolas"/>
                <a:cs typeface="Consolas"/>
                <a:sym typeface="Consolas"/>
              </a:rPr>
              <a:t>chmod 755 processDisplay</a:t>
            </a:r>
          </a:p>
          <a:p>
            <a:pPr indent="-330200" lvl="0" marL="457200" rtl="0">
              <a:spcBef>
                <a:spcPts val="0"/>
              </a:spcBef>
              <a:buClr>
                <a:schemeClr val="dk2"/>
              </a:buClr>
              <a:buSzPct val="100000"/>
              <a:buFont typeface="Arial"/>
              <a:buChar char="●"/>
            </a:pPr>
            <a:r>
              <a:rPr lang="en" sz="1600"/>
              <a:t>Run with </a:t>
            </a:r>
            <a:r>
              <a:rPr b="1" lang="en" sz="1600">
                <a:latin typeface="Consolas"/>
                <a:ea typeface="Consolas"/>
                <a:cs typeface="Consolas"/>
                <a:sym typeface="Consolas"/>
              </a:rPr>
              <a:t>./processDisplay</a:t>
            </a:r>
          </a:p>
          <a:p>
            <a:pPr rtl="0">
              <a:spcBef>
                <a:spcPts val="0"/>
              </a:spcBef>
              <a:buNone/>
            </a:pPr>
            <a:r>
              <a:t/>
            </a:r>
            <a:endParaRPr b="1" sz="1600">
              <a:latin typeface="Consolas"/>
              <a:ea typeface="Consolas"/>
              <a:cs typeface="Consolas"/>
              <a:sym typeface="Consolas"/>
            </a:endParaRPr>
          </a:p>
          <a:p>
            <a:pPr rtl="0">
              <a:spcBef>
                <a:spcPts val="0"/>
              </a:spcBef>
              <a:buNone/>
            </a:pPr>
            <a:r>
              <a:rPr b="1" lang="en" sz="1600">
                <a:latin typeface="Arial"/>
                <a:ea typeface="Arial"/>
                <a:cs typeface="Arial"/>
                <a:sym typeface="Arial"/>
              </a:rPr>
              <a:t>Note: </a:t>
            </a:r>
            <a:r>
              <a:rPr lang="en" sz="1600">
                <a:latin typeface="Consolas"/>
                <a:ea typeface="Consolas"/>
                <a:cs typeface="Consolas"/>
                <a:sym typeface="Consolas"/>
              </a:rPr>
              <a:t>top </a:t>
            </a:r>
            <a:r>
              <a:rPr lang="en" sz="1600">
                <a:latin typeface="Arial"/>
                <a:ea typeface="Arial"/>
                <a:cs typeface="Arial"/>
                <a:sym typeface="Arial"/>
              </a:rPr>
              <a:t>is a similar utility that’s included on nearly</a:t>
            </a:r>
          </a:p>
          <a:p>
            <a:pPr lvl="0">
              <a:spcBef>
                <a:spcPts val="0"/>
              </a:spcBef>
              <a:buNone/>
            </a:pPr>
            <a:r>
              <a:rPr lang="en" sz="1600">
                <a:latin typeface="Arial"/>
                <a:ea typeface="Arial"/>
                <a:cs typeface="Arial"/>
                <a:sym typeface="Arial"/>
              </a:rPr>
              <a:t>all modern Linux distributions.</a:t>
            </a:r>
          </a:p>
        </p:txBody>
      </p:sp>
      <p:sp>
        <p:nvSpPr>
          <p:cNvPr id="246" name="Shape 24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List Process by CPU Usage</a:t>
            </a:r>
          </a:p>
        </p:txBody>
      </p:sp>
      <p:pic>
        <p:nvPicPr>
          <p:cNvPr id="247" name="Shape 247"/>
          <p:cNvPicPr preferRelativeResize="0"/>
          <p:nvPr/>
        </p:nvPicPr>
        <p:blipFill>
          <a:blip r:embed="rId3">
            <a:alphaModFix/>
          </a:blip>
          <a:stretch>
            <a:fillRect/>
          </a:stretch>
        </p:blipFill>
        <p:spPr>
          <a:xfrm>
            <a:off x="457200" y="4512600"/>
            <a:ext cx="1143000" cy="361950"/>
          </a:xfrm>
          <a:prstGeom prst="rect">
            <a:avLst/>
          </a:prstGeom>
          <a:noFill/>
          <a:ln>
            <a:noFill/>
          </a:ln>
        </p:spPr>
      </p:pic>
      <p:pic>
        <p:nvPicPr>
          <p:cNvPr id="248" name="Shape 248"/>
          <p:cNvPicPr preferRelativeResize="0"/>
          <p:nvPr/>
        </p:nvPicPr>
        <p:blipFill>
          <a:blip r:embed="rId4">
            <a:alphaModFix/>
          </a:blip>
          <a:stretch>
            <a:fillRect/>
          </a:stretch>
        </p:blipFill>
        <p:spPr>
          <a:xfrm>
            <a:off x="1600200" y="4512600"/>
            <a:ext cx="4076700" cy="361950"/>
          </a:xfrm>
          <a:prstGeom prst="rect">
            <a:avLst/>
          </a:prstGeom>
          <a:noFill/>
          <a:ln>
            <a:noFill/>
          </a:ln>
        </p:spPr>
      </p:pic>
      <p:pic>
        <p:nvPicPr>
          <p:cNvPr id="249" name="Shape 249"/>
          <p:cNvPicPr preferRelativeResize="0"/>
          <p:nvPr/>
        </p:nvPicPr>
        <p:blipFill>
          <a:blip r:embed="rId5">
            <a:alphaModFix/>
          </a:blip>
          <a:stretch>
            <a:fillRect/>
          </a:stretch>
        </p:blipFill>
        <p:spPr>
          <a:xfrm>
            <a:off x="5676900" y="2558693"/>
            <a:ext cx="3009899" cy="2315857"/>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62" name="Shape 62"/>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Know your BASH commands</a:t>
            </a:r>
          </a:p>
        </p:txBody>
      </p:sp>
      <p:pic>
        <p:nvPicPr>
          <p:cNvPr id="63" name="Shape 63"/>
          <p:cNvPicPr preferRelativeResize="0"/>
          <p:nvPr/>
        </p:nvPicPr>
        <p:blipFill>
          <a:blip r:embed="rId3">
            <a:alphaModFix/>
          </a:blip>
          <a:stretch>
            <a:fillRect/>
          </a:stretch>
        </p:blipFill>
        <p:spPr>
          <a:xfrm>
            <a:off x="155740" y="0"/>
            <a:ext cx="8832516" cy="5143498"/>
          </a:xfrm>
          <a:prstGeom prst="rect">
            <a:avLst/>
          </a:prstGeom>
          <a:noFill/>
          <a:ln>
            <a:noFill/>
          </a:ln>
        </p:spPr>
      </p:pic>
      <p:pic>
        <p:nvPicPr>
          <p:cNvPr id="64" name="Shape 64"/>
          <p:cNvPicPr preferRelativeResize="0"/>
          <p:nvPr/>
        </p:nvPicPr>
        <p:blipFill rotWithShape="1">
          <a:blip r:embed="rId4">
            <a:alphaModFix/>
          </a:blip>
          <a:srcRect b="0" l="0" r="10960" t="0"/>
          <a:stretch/>
        </p:blipFill>
        <p:spPr>
          <a:xfrm>
            <a:off x="1300500" y="2026025"/>
            <a:ext cx="7687748" cy="645949"/>
          </a:xfrm>
          <a:prstGeom prst="rect">
            <a:avLst/>
          </a:prstGeom>
          <a:noFill/>
          <a:ln>
            <a:noFill/>
          </a:ln>
        </p:spPr>
      </p:pic>
      <p:sp>
        <p:nvSpPr>
          <p:cNvPr id="65" name="Shape 65"/>
          <p:cNvSpPr txBox="1"/>
          <p:nvPr/>
        </p:nvSpPr>
        <p:spPr>
          <a:xfrm>
            <a:off x="1127175" y="76000"/>
            <a:ext cx="7713000" cy="4939199"/>
          </a:xfrm>
          <a:prstGeom prst="rect">
            <a:avLst/>
          </a:prstGeom>
          <a:noFill/>
          <a:ln>
            <a:noFill/>
          </a:ln>
        </p:spPr>
        <p:txBody>
          <a:bodyPr anchorCtr="0" anchor="t" bIns="91425" lIns="91425" rIns="91425" tIns="91425">
            <a:noAutofit/>
          </a:bodyPr>
          <a:lstStyle/>
          <a:p>
            <a:pPr rtl="0">
              <a:spcBef>
                <a:spcPts val="0"/>
              </a:spcBef>
              <a:buNone/>
            </a:pPr>
            <a:r>
              <a:rPr b="1" lang="en" u="sng">
                <a:solidFill>
                  <a:srgbClr val="0000FF"/>
                </a:solidFill>
              </a:rPr>
              <a:t>SHELL HISTORY</a:t>
            </a:r>
          </a:p>
          <a:p>
            <a:pPr rtl="0">
              <a:spcBef>
                <a:spcPts val="0"/>
              </a:spcBef>
              <a:buNone/>
            </a:pPr>
            <a:r>
              <a:t/>
            </a:r>
            <a:endParaRPr b="1">
              <a:solidFill>
                <a:srgbClr val="0000FF"/>
              </a:solidFill>
            </a:endParaRPr>
          </a:p>
          <a:p>
            <a:pPr rtl="0">
              <a:spcBef>
                <a:spcPts val="0"/>
              </a:spcBef>
              <a:buNone/>
            </a:pPr>
            <a:r>
              <a:rPr b="1" lang="en">
                <a:solidFill>
                  <a:srgbClr val="0000FF"/>
                </a:solidFill>
              </a:rPr>
              <a:t>Here are some of the commands you’ll be using in the Bourne-Again Shell on Unix and BSD.</a:t>
            </a:r>
          </a:p>
          <a:p>
            <a:pPr rtl="0">
              <a:spcBef>
                <a:spcPts val="0"/>
              </a:spcBef>
              <a:buNone/>
            </a:pPr>
            <a:r>
              <a:t/>
            </a:r>
            <a:endParaRPr>
              <a:solidFill>
                <a:srgbClr val="0000FF"/>
              </a:solidFill>
            </a:endParaRPr>
          </a:p>
          <a:p>
            <a:pPr rtl="0">
              <a:spcBef>
                <a:spcPts val="0"/>
              </a:spcBef>
              <a:buNone/>
            </a:pPr>
            <a:r>
              <a:rPr lang="en">
                <a:solidFill>
                  <a:srgbClr val="0000FF"/>
                </a:solidFill>
              </a:rPr>
              <a:t>Bash was made to succeed the Bourne shell, which is why it’s called “Bourne-Again.”</a:t>
            </a:r>
          </a:p>
          <a:p>
            <a:pPr rtl="0">
              <a:spcBef>
                <a:spcPts val="0"/>
              </a:spcBef>
              <a:buNone/>
            </a:pPr>
            <a:r>
              <a:rPr lang="en">
                <a:solidFill>
                  <a:srgbClr val="0000FF"/>
                </a:solidFill>
              </a:rPr>
              <a:t>But shells like zsh (z-shell), csh (c-shell), and tcsh (extended c-shell) are also included in many modern systems and improve upon Bash in various, specialized aspects.</a:t>
            </a:r>
          </a:p>
          <a:p>
            <a:pPr rtl="0">
              <a:spcBef>
                <a:spcPts val="0"/>
              </a:spcBef>
              <a:buNone/>
            </a:pPr>
            <a:r>
              <a:t/>
            </a:r>
            <a:endParaRPr>
              <a:solidFill>
                <a:srgbClr val="0000FF"/>
              </a:solidFill>
            </a:endParaRPr>
          </a:p>
          <a:p>
            <a:pPr rtl="0">
              <a:spcBef>
                <a:spcPts val="0"/>
              </a:spcBef>
              <a:buNone/>
            </a:pPr>
            <a:r>
              <a:t/>
            </a:r>
            <a:endParaRPr>
              <a:solidFill>
                <a:srgbClr val="0000FF"/>
              </a:solidFill>
            </a:endParaRPr>
          </a:p>
          <a:p>
            <a:pPr rtl="0">
              <a:spcBef>
                <a:spcPts val="0"/>
              </a:spcBef>
              <a:buNone/>
            </a:pPr>
            <a:r>
              <a:t/>
            </a:r>
            <a:endParaRPr>
              <a:solidFill>
                <a:srgbClr val="0000FF"/>
              </a:solidFill>
            </a:endParaRPr>
          </a:p>
          <a:p>
            <a:pPr rtl="0">
              <a:spcBef>
                <a:spcPts val="0"/>
              </a:spcBef>
              <a:buNone/>
            </a:pPr>
            <a:r>
              <a:t/>
            </a:r>
            <a:endParaRPr>
              <a:solidFill>
                <a:srgbClr val="0000FF"/>
              </a:solidFill>
            </a:endParaRPr>
          </a:p>
          <a:p>
            <a:pPr rtl="0">
              <a:spcBef>
                <a:spcPts val="0"/>
              </a:spcBef>
              <a:buNone/>
            </a:pPr>
            <a:r>
              <a:t/>
            </a:r>
            <a:endParaRPr>
              <a:solidFill>
                <a:srgbClr val="0000FF"/>
              </a:solidFill>
            </a:endParaRPr>
          </a:p>
          <a:p>
            <a:pPr rtl="0">
              <a:spcBef>
                <a:spcPts val="0"/>
              </a:spcBef>
              <a:buNone/>
            </a:pPr>
            <a:r>
              <a:t/>
            </a:r>
            <a:endParaRPr>
              <a:solidFill>
                <a:srgbClr val="0000FF"/>
              </a:solidFill>
            </a:endParaRPr>
          </a:p>
          <a:p>
            <a:pPr rtl="0">
              <a:spcBef>
                <a:spcPts val="0"/>
              </a:spcBef>
              <a:buNone/>
            </a:pPr>
            <a:r>
              <a:rPr b="1" lang="en">
                <a:solidFill>
                  <a:srgbClr val="0000FF"/>
                </a:solidFill>
              </a:rPr>
              <a:t>Zsh</a:t>
            </a:r>
            <a:r>
              <a:rPr lang="en">
                <a:solidFill>
                  <a:srgbClr val="0000FF"/>
                </a:solidFill>
              </a:rPr>
              <a:t> blends many features of Bash, Csh, and Tcsh to extend Bash w/ </a:t>
            </a:r>
            <a:r>
              <a:rPr b="1" lang="en">
                <a:solidFill>
                  <a:srgbClr val="0000FF"/>
                </a:solidFill>
              </a:rPr>
              <a:t>usability</a:t>
            </a:r>
            <a:r>
              <a:rPr lang="en">
                <a:solidFill>
                  <a:srgbClr val="0000FF"/>
                </a:solidFill>
              </a:rPr>
              <a:t> and </a:t>
            </a:r>
            <a:r>
              <a:rPr b="1" lang="en">
                <a:solidFill>
                  <a:srgbClr val="0000FF"/>
                </a:solidFill>
              </a:rPr>
              <a:t>applicability</a:t>
            </a:r>
            <a:r>
              <a:rPr lang="en">
                <a:solidFill>
                  <a:srgbClr val="0000FF"/>
                </a:solidFill>
              </a:rPr>
              <a:t> enhancements like autocomplete, arrays, command history for all shells, and more.</a:t>
            </a:r>
          </a:p>
          <a:p>
            <a:pPr rtl="0">
              <a:spcBef>
                <a:spcPts val="0"/>
              </a:spcBef>
              <a:buNone/>
            </a:pPr>
            <a:r>
              <a:t/>
            </a:r>
            <a:endParaRPr>
              <a:solidFill>
                <a:srgbClr val="0000FF"/>
              </a:solidFill>
            </a:endParaRPr>
          </a:p>
          <a:p>
            <a:pPr rtl="0">
              <a:spcBef>
                <a:spcPts val="0"/>
              </a:spcBef>
              <a:buNone/>
            </a:pPr>
            <a:r>
              <a:rPr b="1" lang="en">
                <a:solidFill>
                  <a:srgbClr val="0000FF"/>
                </a:solidFill>
              </a:rPr>
              <a:t>Csh/tcsh </a:t>
            </a:r>
            <a:r>
              <a:rPr lang="en">
                <a:solidFill>
                  <a:srgbClr val="0000FF"/>
                </a:solidFill>
              </a:rPr>
              <a:t>was especially differentiated from Bash in the 1980s.</a:t>
            </a:r>
          </a:p>
          <a:p>
            <a:pPr rtl="0">
              <a:spcBef>
                <a:spcPts val="0"/>
              </a:spcBef>
              <a:buNone/>
            </a:pPr>
            <a:r>
              <a:rPr lang="en">
                <a:solidFill>
                  <a:srgbClr val="0000FF"/>
                </a:solidFill>
              </a:rPr>
              <a:t>It featured a </a:t>
            </a:r>
            <a:r>
              <a:rPr b="1" lang="en">
                <a:solidFill>
                  <a:srgbClr val="0000FF"/>
                </a:solidFill>
              </a:rPr>
              <a:t>new style</a:t>
            </a:r>
            <a:r>
              <a:rPr lang="en">
                <a:solidFill>
                  <a:srgbClr val="0000FF"/>
                </a:solidFill>
              </a:rPr>
              <a:t> of scripting language, more similar to C, and considered less-awkward to use, especially to programmers of the era already competent in C.</a:t>
            </a:r>
          </a:p>
          <a:p>
            <a:pPr rtl="0">
              <a:spcBef>
                <a:spcPts val="0"/>
              </a:spcBef>
              <a:buNone/>
            </a:pPr>
            <a:r>
              <a:t/>
            </a:r>
            <a:endParaRPr>
              <a:solidFill>
                <a:srgbClr val="0000FF"/>
              </a:solidFill>
            </a:endParaRPr>
          </a:p>
          <a:p>
            <a:pPr>
              <a:spcBef>
                <a:spcPts val="0"/>
              </a:spcBef>
              <a:buNone/>
            </a:pPr>
            <a:r>
              <a:rPr lang="en">
                <a:solidFill>
                  <a:srgbClr val="0000FF"/>
                </a:solidFill>
              </a:rPr>
              <a:t>However - all these shells are based on </a:t>
            </a:r>
            <a:r>
              <a:rPr b="1" lang="en">
                <a:solidFill>
                  <a:srgbClr val="0000FF"/>
                </a:solidFill>
              </a:rPr>
              <a:t>sh</a:t>
            </a:r>
            <a:r>
              <a:rPr lang="en">
                <a:solidFill>
                  <a:srgbClr val="0000FF"/>
                </a:solidFill>
              </a:rPr>
              <a:t>, the original </a:t>
            </a:r>
            <a:r>
              <a:rPr b="1" lang="en">
                <a:solidFill>
                  <a:srgbClr val="0000FF"/>
                </a:solidFill>
              </a:rPr>
              <a:t>Bourne sh</a:t>
            </a:r>
            <a:r>
              <a:rPr lang="en">
                <a:solidFill>
                  <a:srgbClr val="0000FF"/>
                </a:solidFill>
              </a:rPr>
              <a:t>ell for Unix.</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81000" lvl="0" marL="457200" rtl="0">
              <a:spcBef>
                <a:spcPts val="0"/>
              </a:spcBef>
              <a:buClr>
                <a:schemeClr val="dk2"/>
              </a:buClr>
              <a:buSzPct val="100000"/>
              <a:buFont typeface="Arial"/>
              <a:buChar char="●"/>
            </a:pPr>
            <a:r>
              <a:rPr lang="en" sz="2400"/>
              <a:t>Start with </a:t>
            </a:r>
            <a:r>
              <a:rPr lang="en" sz="2400">
                <a:latin typeface="Consolas"/>
                <a:ea typeface="Consolas"/>
                <a:cs typeface="Consolas"/>
                <a:sym typeface="Consolas"/>
              </a:rPr>
              <a:t>vim bitCount</a:t>
            </a:r>
            <a:r>
              <a:rPr lang="en" sz="2400"/>
              <a:t> to start editing</a:t>
            </a:r>
          </a:p>
          <a:p>
            <a:pPr indent="-381000" lvl="0" marL="457200" rtl="0">
              <a:spcBef>
                <a:spcPts val="0"/>
              </a:spcBef>
              <a:buClr>
                <a:schemeClr val="dk2"/>
              </a:buClr>
              <a:buSzPct val="100000"/>
              <a:buFont typeface="Arial"/>
              <a:buChar char="●"/>
            </a:pPr>
            <a:r>
              <a:rPr lang="en" sz="2400"/>
              <a:t>The code:</a:t>
            </a:r>
            <a:r>
              <a:rPr b="1" lang="en" sz="2400"/>
              <a:t> </a:t>
            </a:r>
            <a:r>
              <a:rPr b="1" lang="en" sz="2400">
                <a:latin typeface="Consolas"/>
                <a:ea typeface="Consolas"/>
                <a:cs typeface="Consolas"/>
                <a:sym typeface="Consolas"/>
              </a:rPr>
              <a:t>uname -a</a:t>
            </a:r>
            <a:r>
              <a:rPr lang="en" sz="2400"/>
              <a:t> will display the operating system</a:t>
            </a:r>
          </a:p>
          <a:p>
            <a:pPr indent="-381000" lvl="0" marL="457200" rtl="0">
              <a:spcBef>
                <a:spcPts val="0"/>
              </a:spcBef>
              <a:buClr>
                <a:schemeClr val="dk2"/>
              </a:buClr>
              <a:buSzPct val="100000"/>
              <a:buFont typeface="Arial"/>
              <a:buChar char="●"/>
            </a:pPr>
            <a:r>
              <a:rPr lang="en" sz="2400"/>
              <a:t>Give executable permission with </a:t>
            </a:r>
            <a:r>
              <a:rPr b="1" lang="en" sz="2400">
                <a:latin typeface="Consolas"/>
                <a:ea typeface="Consolas"/>
                <a:cs typeface="Consolas"/>
                <a:sym typeface="Consolas"/>
              </a:rPr>
              <a:t>chmod 755 bitCount</a:t>
            </a:r>
          </a:p>
          <a:p>
            <a:pPr indent="-381000" lvl="0" marL="457200" rtl="0">
              <a:spcBef>
                <a:spcPts val="0"/>
              </a:spcBef>
              <a:buClr>
                <a:schemeClr val="dk2"/>
              </a:buClr>
              <a:buSzPct val="100000"/>
              <a:buFont typeface="Arial"/>
              <a:buChar char="●"/>
            </a:pPr>
            <a:r>
              <a:rPr lang="en" sz="2400"/>
              <a:t>Finally, run with </a:t>
            </a:r>
            <a:r>
              <a:rPr b="1" lang="en" sz="2400">
                <a:latin typeface="Consolas"/>
                <a:ea typeface="Consolas"/>
                <a:cs typeface="Consolas"/>
                <a:sym typeface="Consolas"/>
              </a:rPr>
              <a:t>./bitCount</a:t>
            </a:r>
          </a:p>
          <a:p>
            <a:pPr indent="-381000" lvl="0" marL="457200">
              <a:spcBef>
                <a:spcPts val="0"/>
              </a:spcBef>
              <a:buClr>
                <a:schemeClr val="dk2"/>
              </a:buClr>
              <a:buSzPct val="100000"/>
              <a:buFont typeface="Arial"/>
              <a:buChar char="●"/>
            </a:pPr>
            <a:r>
              <a:rPr lang="en" sz="2400"/>
              <a:t>The 64 or 32 bit part is listed towards the end</a:t>
            </a:r>
          </a:p>
        </p:txBody>
      </p:sp>
      <p:sp>
        <p:nvSpPr>
          <p:cNvPr id="255" name="Shape 25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32 or 64 bit OS</a:t>
            </a:r>
          </a:p>
        </p:txBody>
      </p:sp>
      <p:pic>
        <p:nvPicPr>
          <p:cNvPr id="256" name="Shape 256"/>
          <p:cNvPicPr preferRelativeResize="0"/>
          <p:nvPr/>
        </p:nvPicPr>
        <p:blipFill>
          <a:blip r:embed="rId3">
            <a:alphaModFix/>
          </a:blip>
          <a:stretch>
            <a:fillRect/>
          </a:stretch>
        </p:blipFill>
        <p:spPr>
          <a:xfrm>
            <a:off x="304814" y="3979075"/>
            <a:ext cx="2503249" cy="895474"/>
          </a:xfrm>
          <a:prstGeom prst="rect">
            <a:avLst/>
          </a:prstGeom>
          <a:noFill/>
          <a:ln>
            <a:noFill/>
          </a:ln>
        </p:spPr>
      </p:pic>
      <p:pic>
        <p:nvPicPr>
          <p:cNvPr id="257" name="Shape 257"/>
          <p:cNvPicPr preferRelativeResize="0"/>
          <p:nvPr/>
        </p:nvPicPr>
        <p:blipFill>
          <a:blip r:embed="rId4">
            <a:alphaModFix/>
          </a:blip>
          <a:stretch>
            <a:fillRect/>
          </a:stretch>
        </p:blipFill>
        <p:spPr>
          <a:xfrm>
            <a:off x="1964300" y="4484012"/>
            <a:ext cx="6781800" cy="39052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Start with </a:t>
            </a:r>
            <a:r>
              <a:rPr lang="en" sz="1600">
                <a:latin typeface="Consolas"/>
                <a:ea typeface="Consolas"/>
                <a:cs typeface="Consolas"/>
                <a:sym typeface="Consolas"/>
              </a:rPr>
              <a:t>vim processList</a:t>
            </a:r>
          </a:p>
          <a:p>
            <a:pPr indent="-330200" lvl="0" marL="457200" rtl="0">
              <a:spcBef>
                <a:spcPts val="0"/>
              </a:spcBef>
              <a:buClr>
                <a:schemeClr val="dk2"/>
              </a:buClr>
              <a:buSzPct val="100000"/>
              <a:buFont typeface="Arial"/>
              <a:buChar char="●"/>
            </a:pPr>
            <a:r>
              <a:rPr lang="en" sz="1600">
                <a:latin typeface="Consolas"/>
                <a:ea typeface="Consolas"/>
                <a:cs typeface="Consolas"/>
                <a:sym typeface="Consolas"/>
              </a:rPr>
              <a:t>--sort</a:t>
            </a:r>
            <a:r>
              <a:rPr lang="en" sz="1600"/>
              <a:t> sorts the output of </a:t>
            </a:r>
            <a:r>
              <a:rPr lang="en" sz="1600">
                <a:latin typeface="Consolas"/>
                <a:ea typeface="Consolas"/>
                <a:cs typeface="Consolas"/>
                <a:sym typeface="Consolas"/>
              </a:rPr>
              <a:t>ps aux</a:t>
            </a:r>
            <a:r>
              <a:rPr lang="en" sz="1600"/>
              <a:t> and </a:t>
            </a:r>
            <a:r>
              <a:rPr lang="en" sz="1600">
                <a:latin typeface="Consolas"/>
                <a:ea typeface="Consolas"/>
                <a:cs typeface="Consolas"/>
                <a:sym typeface="Consolas"/>
              </a:rPr>
              <a:t>-rss</a:t>
            </a:r>
            <a:r>
              <a:rPr lang="en" sz="1600"/>
              <a:t> shows --sort what to sort by, -rss is memory usage</a:t>
            </a:r>
          </a:p>
          <a:p>
            <a:pPr indent="-330200" lvl="0" marL="457200" rtl="0">
              <a:spcBef>
                <a:spcPts val="0"/>
              </a:spcBef>
              <a:buClr>
                <a:schemeClr val="dk2"/>
              </a:buClr>
              <a:buSzPct val="100000"/>
              <a:buFont typeface="Arial"/>
              <a:buChar char="●"/>
            </a:pPr>
            <a:r>
              <a:rPr lang="en" sz="1600"/>
              <a:t>Give executable permission with c</a:t>
            </a:r>
            <a:r>
              <a:rPr b="1" lang="en" sz="1600"/>
              <a:t>hmod 755 processList</a:t>
            </a:r>
          </a:p>
          <a:p>
            <a:pPr indent="-330200" lvl="0" marL="457200">
              <a:spcBef>
                <a:spcPts val="0"/>
              </a:spcBef>
              <a:buClr>
                <a:schemeClr val="dk2"/>
              </a:buClr>
              <a:buSzPct val="100000"/>
              <a:buFont typeface="Arial"/>
              <a:buChar char="●"/>
            </a:pPr>
            <a:r>
              <a:rPr lang="en" sz="1600"/>
              <a:t>Finally, run with ./processList to display the list</a:t>
            </a:r>
          </a:p>
        </p:txBody>
      </p:sp>
      <p:sp>
        <p:nvSpPr>
          <p:cNvPr id="263" name="Shape 263"/>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Process by memory usage</a:t>
            </a:r>
          </a:p>
        </p:txBody>
      </p:sp>
      <p:pic>
        <p:nvPicPr>
          <p:cNvPr id="264" name="Shape 264"/>
          <p:cNvPicPr preferRelativeResize="0"/>
          <p:nvPr/>
        </p:nvPicPr>
        <p:blipFill>
          <a:blip r:embed="rId3">
            <a:alphaModFix/>
          </a:blip>
          <a:stretch>
            <a:fillRect/>
          </a:stretch>
        </p:blipFill>
        <p:spPr>
          <a:xfrm>
            <a:off x="457198" y="3405391"/>
            <a:ext cx="3409075" cy="775721"/>
          </a:xfrm>
          <a:prstGeom prst="rect">
            <a:avLst/>
          </a:prstGeom>
          <a:noFill/>
          <a:ln>
            <a:noFill/>
          </a:ln>
        </p:spPr>
      </p:pic>
      <p:pic>
        <p:nvPicPr>
          <p:cNvPr id="265" name="Shape 265"/>
          <p:cNvPicPr preferRelativeResize="0"/>
          <p:nvPr/>
        </p:nvPicPr>
        <p:blipFill>
          <a:blip r:embed="rId4">
            <a:alphaModFix/>
          </a:blip>
          <a:stretch>
            <a:fillRect/>
          </a:stretch>
        </p:blipFill>
        <p:spPr>
          <a:xfrm>
            <a:off x="3866278" y="2711953"/>
            <a:ext cx="4820525" cy="21626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30200" lvl="0" marL="457200" rtl="0">
              <a:spcBef>
                <a:spcPts val="0"/>
              </a:spcBef>
              <a:buClr>
                <a:schemeClr val="dk2"/>
              </a:buClr>
              <a:buSzPct val="100000"/>
              <a:buFont typeface="Arial"/>
              <a:buChar char="●"/>
            </a:pPr>
            <a:r>
              <a:rPr lang="en" sz="1600"/>
              <a:t>Start with </a:t>
            </a:r>
            <a:r>
              <a:rPr b="1" lang="en" sz="1600">
                <a:latin typeface="Consolas"/>
                <a:ea typeface="Consolas"/>
                <a:cs typeface="Consolas"/>
                <a:sym typeface="Consolas"/>
              </a:rPr>
              <a:t>vim diskSpace</a:t>
            </a:r>
          </a:p>
          <a:p>
            <a:pPr indent="-330200" lvl="0" marL="457200" rtl="0">
              <a:spcBef>
                <a:spcPts val="0"/>
              </a:spcBef>
              <a:buClr>
                <a:schemeClr val="dk2"/>
              </a:buClr>
              <a:buSzPct val="100000"/>
              <a:buFont typeface="Arial"/>
              <a:buChar char="●"/>
            </a:pPr>
            <a:r>
              <a:rPr lang="en" sz="1600"/>
              <a:t>After adding the code, give executable permission with </a:t>
            </a:r>
            <a:r>
              <a:rPr b="1" lang="en" sz="1600">
                <a:latin typeface="Consolas"/>
                <a:ea typeface="Consolas"/>
                <a:cs typeface="Consolas"/>
                <a:sym typeface="Consolas"/>
              </a:rPr>
              <a:t>chmod 755 diskSpace</a:t>
            </a:r>
          </a:p>
          <a:p>
            <a:pPr indent="-330200" lvl="0" marL="457200">
              <a:spcBef>
                <a:spcPts val="0"/>
              </a:spcBef>
              <a:buClr>
                <a:schemeClr val="dk2"/>
              </a:buClr>
              <a:buSzPct val="100000"/>
              <a:buFont typeface="Arial"/>
              <a:buChar char="●"/>
            </a:pPr>
            <a:r>
              <a:rPr lang="en" sz="1600"/>
              <a:t>The command will only search the current directory, so moving back to the root directory and using: </a:t>
            </a:r>
            <a:r>
              <a:rPr b="1" lang="en" sz="1600">
                <a:latin typeface="Consolas"/>
                <a:ea typeface="Consolas"/>
                <a:cs typeface="Consolas"/>
                <a:sym typeface="Consolas"/>
              </a:rPr>
              <a:t>Desktop/diskSpace</a:t>
            </a:r>
            <a:r>
              <a:rPr lang="en" sz="1600"/>
              <a:t> shows the disk size of files on the root directory</a:t>
            </a:r>
          </a:p>
        </p:txBody>
      </p:sp>
      <p:sp>
        <p:nvSpPr>
          <p:cNvPr id="271" name="Shape 271"/>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Largest Disk Space</a:t>
            </a:r>
          </a:p>
        </p:txBody>
      </p:sp>
      <p:pic>
        <p:nvPicPr>
          <p:cNvPr id="272" name="Shape 272"/>
          <p:cNvPicPr preferRelativeResize="0"/>
          <p:nvPr/>
        </p:nvPicPr>
        <p:blipFill>
          <a:blip r:embed="rId3">
            <a:alphaModFix/>
          </a:blip>
          <a:stretch>
            <a:fillRect/>
          </a:stretch>
        </p:blipFill>
        <p:spPr>
          <a:xfrm>
            <a:off x="4621901" y="2464951"/>
            <a:ext cx="4132275" cy="361724"/>
          </a:xfrm>
          <a:prstGeom prst="rect">
            <a:avLst/>
          </a:prstGeom>
          <a:noFill/>
          <a:ln>
            <a:noFill/>
          </a:ln>
        </p:spPr>
      </p:pic>
      <p:pic>
        <p:nvPicPr>
          <p:cNvPr id="273" name="Shape 273"/>
          <p:cNvPicPr preferRelativeResize="0"/>
          <p:nvPr/>
        </p:nvPicPr>
        <p:blipFill>
          <a:blip r:embed="rId4">
            <a:alphaModFix/>
          </a:blip>
          <a:stretch>
            <a:fillRect/>
          </a:stretch>
        </p:blipFill>
        <p:spPr>
          <a:xfrm>
            <a:off x="2829625" y="2826662"/>
            <a:ext cx="5924550" cy="2047875"/>
          </a:xfrm>
          <a:prstGeom prst="rect">
            <a:avLst/>
          </a:prstGeom>
          <a:noFill/>
          <a:ln>
            <a:noFill/>
          </a:ln>
        </p:spPr>
      </p:pic>
      <p:pic>
        <p:nvPicPr>
          <p:cNvPr id="274" name="Shape 274"/>
          <p:cNvPicPr preferRelativeResize="0"/>
          <p:nvPr/>
        </p:nvPicPr>
        <p:blipFill>
          <a:blip r:embed="rId5">
            <a:alphaModFix/>
          </a:blip>
          <a:stretch>
            <a:fillRect/>
          </a:stretch>
        </p:blipFill>
        <p:spPr>
          <a:xfrm>
            <a:off x="1695450" y="0"/>
            <a:ext cx="7448550" cy="5715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download file, convert to unitext, put on google drive, download on VM, go to terminal, type cd Desktop, then type vim (the filename you choose), if the filename has spaces then put quotation marks around the name, then voila it make magic.</a:t>
            </a:r>
          </a:p>
        </p:txBody>
      </p:sp>
      <p:sp>
        <p:nvSpPr>
          <p:cNvPr id="280" name="Shape 28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Excel-list2.txt display data</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286" name="Shape 28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Cont.</a:t>
            </a:r>
          </a:p>
        </p:txBody>
      </p:sp>
      <p:pic>
        <p:nvPicPr>
          <p:cNvPr id="287" name="Shape 287"/>
          <p:cNvPicPr preferRelativeResize="0"/>
          <p:nvPr/>
        </p:nvPicPr>
        <p:blipFill>
          <a:blip r:embed="rId3">
            <a:alphaModFix/>
          </a:blip>
          <a:stretch>
            <a:fillRect/>
          </a:stretch>
        </p:blipFill>
        <p:spPr>
          <a:xfrm>
            <a:off x="940771" y="205975"/>
            <a:ext cx="7144755" cy="514349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-A</a:t>
            </a:r>
            <a:r>
              <a:rPr lang="en"/>
              <a:t> after</a:t>
            </a:r>
          </a:p>
          <a:p>
            <a:pPr lvl="0" rtl="0">
              <a:spcBef>
                <a:spcPts val="0"/>
              </a:spcBef>
              <a:buNone/>
            </a:pPr>
            <a:r>
              <a:rPr lang="en">
                <a:latin typeface="Consolas"/>
                <a:ea typeface="Consolas"/>
                <a:cs typeface="Consolas"/>
                <a:sym typeface="Consolas"/>
              </a:rPr>
              <a:t>-B</a:t>
            </a:r>
            <a:r>
              <a:rPr lang="en"/>
              <a:t> before</a:t>
            </a:r>
          </a:p>
          <a:p>
            <a:pPr lvl="0" rtl="0">
              <a:spcBef>
                <a:spcPts val="0"/>
              </a:spcBef>
              <a:buNone/>
            </a:pPr>
            <a:r>
              <a:rPr lang="en">
                <a:latin typeface="Consolas"/>
                <a:ea typeface="Consolas"/>
                <a:cs typeface="Consolas"/>
                <a:sym typeface="Consolas"/>
              </a:rPr>
              <a:t>-E</a:t>
            </a:r>
            <a:r>
              <a:rPr lang="en"/>
              <a:t> extend</a:t>
            </a:r>
          </a:p>
          <a:p>
            <a:pPr lvl="0" rtl="0">
              <a:spcBef>
                <a:spcPts val="0"/>
              </a:spcBef>
              <a:buNone/>
            </a:pPr>
            <a:r>
              <a:rPr lang="en">
                <a:latin typeface="Consolas"/>
                <a:ea typeface="Consolas"/>
                <a:cs typeface="Consolas"/>
                <a:sym typeface="Consolas"/>
              </a:rPr>
              <a:t>-M</a:t>
            </a:r>
            <a:r>
              <a:rPr lang="en"/>
              <a:t> number of instances</a:t>
            </a:r>
          </a:p>
        </p:txBody>
      </p:sp>
      <p:sp>
        <p:nvSpPr>
          <p:cNvPr id="293" name="Shape 293"/>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Shell Commands </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299" name="Shape 299"/>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latin typeface="Consolas"/>
                <a:ea typeface="Consolas"/>
                <a:cs typeface="Consolas"/>
                <a:sym typeface="Consolas"/>
              </a:rPr>
              <a:t>dnsenum</a:t>
            </a:r>
            <a:r>
              <a:rPr lang="en"/>
              <a:t> on google.com</a:t>
            </a:r>
          </a:p>
        </p:txBody>
      </p:sp>
      <p:pic>
        <p:nvPicPr>
          <p:cNvPr id="300" name="Shape 300"/>
          <p:cNvPicPr preferRelativeResize="0"/>
          <p:nvPr/>
        </p:nvPicPr>
        <p:blipFill>
          <a:blip r:embed="rId3">
            <a:alphaModFix/>
          </a:blip>
          <a:stretch>
            <a:fillRect/>
          </a:stretch>
        </p:blipFill>
        <p:spPr>
          <a:xfrm>
            <a:off x="5640822" y="1824797"/>
            <a:ext cx="3263800" cy="3049749"/>
          </a:xfrm>
          <a:prstGeom prst="rect">
            <a:avLst/>
          </a:prstGeom>
          <a:noFill/>
          <a:ln>
            <a:noFill/>
          </a:ln>
        </p:spPr>
      </p:pic>
      <p:pic>
        <p:nvPicPr>
          <p:cNvPr id="301" name="Shape 301"/>
          <p:cNvPicPr preferRelativeResize="0"/>
          <p:nvPr/>
        </p:nvPicPr>
        <p:blipFill>
          <a:blip r:embed="rId4">
            <a:alphaModFix/>
          </a:blip>
          <a:stretch>
            <a:fillRect/>
          </a:stretch>
        </p:blipFill>
        <p:spPr>
          <a:xfrm>
            <a:off x="457200" y="1130575"/>
            <a:ext cx="4476750" cy="3857625"/>
          </a:xfrm>
          <a:prstGeom prst="rect">
            <a:avLst/>
          </a:prstGeom>
          <a:noFill/>
          <a:ln>
            <a:noFill/>
          </a:ln>
        </p:spPr>
      </p:pic>
      <p:pic>
        <p:nvPicPr>
          <p:cNvPr id="302" name="Shape 302"/>
          <p:cNvPicPr preferRelativeResize="0"/>
          <p:nvPr/>
        </p:nvPicPr>
        <p:blipFill>
          <a:blip r:embed="rId5">
            <a:alphaModFix/>
          </a:blip>
          <a:stretch>
            <a:fillRect/>
          </a:stretch>
        </p:blipFill>
        <p:spPr>
          <a:xfrm>
            <a:off x="5155025" y="1244250"/>
            <a:ext cx="3832604" cy="304174"/>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308" name="Shape 308"/>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latin typeface="Consolas"/>
                <a:ea typeface="Consolas"/>
                <a:cs typeface="Consolas"/>
                <a:sym typeface="Consolas"/>
              </a:rPr>
              <a:t>DNSenum</a:t>
            </a:r>
            <a:r>
              <a:rPr lang="en"/>
              <a:t> Host’s Address</a:t>
            </a:r>
          </a:p>
        </p:txBody>
      </p:sp>
      <p:pic>
        <p:nvPicPr>
          <p:cNvPr id="309" name="Shape 309"/>
          <p:cNvPicPr preferRelativeResize="0"/>
          <p:nvPr/>
        </p:nvPicPr>
        <p:blipFill>
          <a:blip r:embed="rId3">
            <a:alphaModFix/>
          </a:blip>
          <a:stretch>
            <a:fillRect/>
          </a:stretch>
        </p:blipFill>
        <p:spPr>
          <a:xfrm>
            <a:off x="930325" y="1745950"/>
            <a:ext cx="4423774" cy="3244100"/>
          </a:xfrm>
          <a:prstGeom prst="rect">
            <a:avLst/>
          </a:prstGeom>
          <a:noFill/>
          <a:ln>
            <a:noFill/>
          </a:ln>
        </p:spPr>
      </p:pic>
      <p:pic>
        <p:nvPicPr>
          <p:cNvPr id="310" name="Shape 310"/>
          <p:cNvPicPr preferRelativeResize="0"/>
          <p:nvPr/>
        </p:nvPicPr>
        <p:blipFill>
          <a:blip r:embed="rId4">
            <a:alphaModFix/>
          </a:blip>
          <a:stretch>
            <a:fillRect/>
          </a:stretch>
        </p:blipFill>
        <p:spPr>
          <a:xfrm>
            <a:off x="5536700" y="2030175"/>
            <a:ext cx="3339449" cy="1669724"/>
          </a:xfrm>
          <a:prstGeom prst="rect">
            <a:avLst/>
          </a:prstGeom>
          <a:noFill/>
          <a:ln>
            <a:noFill/>
          </a:ln>
        </p:spPr>
      </p:pic>
      <p:pic>
        <p:nvPicPr>
          <p:cNvPr id="311" name="Shape 311"/>
          <p:cNvPicPr preferRelativeResize="0"/>
          <p:nvPr/>
        </p:nvPicPr>
        <p:blipFill>
          <a:blip r:embed="rId5">
            <a:alphaModFix/>
          </a:blip>
          <a:stretch>
            <a:fillRect/>
          </a:stretch>
        </p:blipFill>
        <p:spPr>
          <a:xfrm>
            <a:off x="341475" y="1215637"/>
            <a:ext cx="8802522" cy="415674"/>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317" name="Shape 31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latin typeface="Consolas"/>
                <a:ea typeface="Consolas"/>
                <a:cs typeface="Consolas"/>
                <a:sym typeface="Consolas"/>
              </a:rPr>
              <a:t>DNSenum</a:t>
            </a:r>
            <a:r>
              <a:rPr lang="en"/>
              <a:t> Name Servers</a:t>
            </a:r>
          </a:p>
        </p:txBody>
      </p:sp>
      <p:pic>
        <p:nvPicPr>
          <p:cNvPr id="318" name="Shape 318"/>
          <p:cNvPicPr preferRelativeResize="0"/>
          <p:nvPr/>
        </p:nvPicPr>
        <p:blipFill>
          <a:blip r:embed="rId3">
            <a:alphaModFix/>
          </a:blip>
          <a:stretch>
            <a:fillRect/>
          </a:stretch>
        </p:blipFill>
        <p:spPr>
          <a:xfrm>
            <a:off x="1518450" y="1225499"/>
            <a:ext cx="3190624" cy="2475474"/>
          </a:xfrm>
          <a:prstGeom prst="rect">
            <a:avLst/>
          </a:prstGeom>
          <a:noFill/>
          <a:ln>
            <a:noFill/>
          </a:ln>
        </p:spPr>
      </p:pic>
      <p:pic>
        <p:nvPicPr>
          <p:cNvPr id="319" name="Shape 319"/>
          <p:cNvPicPr preferRelativeResize="0"/>
          <p:nvPr/>
        </p:nvPicPr>
        <p:blipFill>
          <a:blip r:embed="rId4">
            <a:alphaModFix/>
          </a:blip>
          <a:stretch>
            <a:fillRect/>
          </a:stretch>
        </p:blipFill>
        <p:spPr>
          <a:xfrm>
            <a:off x="275550" y="3726300"/>
            <a:ext cx="5877479" cy="994199"/>
          </a:xfrm>
          <a:prstGeom prst="rect">
            <a:avLst/>
          </a:prstGeom>
          <a:noFill/>
          <a:ln>
            <a:noFill/>
          </a:ln>
        </p:spPr>
      </p:pic>
      <p:pic>
        <p:nvPicPr>
          <p:cNvPr id="320" name="Shape 320"/>
          <p:cNvPicPr preferRelativeResize="0"/>
          <p:nvPr/>
        </p:nvPicPr>
        <p:blipFill>
          <a:blip r:embed="rId5">
            <a:alphaModFix/>
          </a:blip>
          <a:stretch>
            <a:fillRect/>
          </a:stretch>
        </p:blipFill>
        <p:spPr>
          <a:xfrm>
            <a:off x="6021276" y="1594626"/>
            <a:ext cx="2276750" cy="1737225"/>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t/>
            </a:r>
            <a:endParaRPr/>
          </a:p>
        </p:txBody>
      </p:sp>
      <p:sp>
        <p:nvSpPr>
          <p:cNvPr id="326" name="Shape 326"/>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latin typeface="Consolas"/>
                <a:ea typeface="Consolas"/>
                <a:cs typeface="Consolas"/>
                <a:sym typeface="Consolas"/>
              </a:rPr>
              <a:t>DNSEnum</a:t>
            </a:r>
            <a:r>
              <a:rPr lang="en"/>
              <a:t> Mail(MX) Servers</a:t>
            </a:r>
          </a:p>
        </p:txBody>
      </p:sp>
      <p:pic>
        <p:nvPicPr>
          <p:cNvPr id="327" name="Shape 327"/>
          <p:cNvPicPr preferRelativeResize="0"/>
          <p:nvPr/>
        </p:nvPicPr>
        <p:blipFill>
          <a:blip r:embed="rId3">
            <a:alphaModFix/>
          </a:blip>
          <a:stretch>
            <a:fillRect/>
          </a:stretch>
        </p:blipFill>
        <p:spPr>
          <a:xfrm>
            <a:off x="220475" y="1244250"/>
            <a:ext cx="5548708" cy="994199"/>
          </a:xfrm>
          <a:prstGeom prst="rect">
            <a:avLst/>
          </a:prstGeom>
          <a:noFill/>
          <a:ln>
            <a:noFill/>
          </a:ln>
        </p:spPr>
      </p:pic>
      <p:pic>
        <p:nvPicPr>
          <p:cNvPr id="328" name="Shape 328"/>
          <p:cNvPicPr preferRelativeResize="0"/>
          <p:nvPr/>
        </p:nvPicPr>
        <p:blipFill>
          <a:blip r:embed="rId4">
            <a:alphaModFix/>
          </a:blip>
          <a:stretch>
            <a:fillRect/>
          </a:stretch>
        </p:blipFill>
        <p:spPr>
          <a:xfrm>
            <a:off x="1372687" y="2421873"/>
            <a:ext cx="3244275" cy="2623549"/>
          </a:xfrm>
          <a:prstGeom prst="rect">
            <a:avLst/>
          </a:prstGeom>
          <a:noFill/>
          <a:ln>
            <a:noFill/>
          </a:ln>
        </p:spPr>
      </p:pic>
      <p:pic>
        <p:nvPicPr>
          <p:cNvPr id="329" name="Shape 329"/>
          <p:cNvPicPr preferRelativeResize="0"/>
          <p:nvPr/>
        </p:nvPicPr>
        <p:blipFill>
          <a:blip r:embed="rId5">
            <a:alphaModFix/>
          </a:blip>
          <a:stretch>
            <a:fillRect/>
          </a:stretch>
        </p:blipFill>
        <p:spPr>
          <a:xfrm>
            <a:off x="5557175" y="2647826"/>
            <a:ext cx="2844225" cy="199309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Search-list.txt commands</a:t>
            </a:r>
          </a:p>
        </p:txBody>
      </p:sp>
      <p:pic>
        <p:nvPicPr>
          <p:cNvPr id="71" name="Shape 71"/>
          <p:cNvPicPr preferRelativeResize="0"/>
          <p:nvPr/>
        </p:nvPicPr>
        <p:blipFill>
          <a:blip r:embed="rId3">
            <a:alphaModFix/>
          </a:blip>
          <a:stretch>
            <a:fillRect/>
          </a:stretch>
        </p:blipFill>
        <p:spPr>
          <a:xfrm>
            <a:off x="457204" y="3852525"/>
            <a:ext cx="3363274" cy="519424"/>
          </a:xfrm>
          <a:prstGeom prst="rect">
            <a:avLst/>
          </a:prstGeom>
          <a:noFill/>
          <a:ln>
            <a:noFill/>
          </a:ln>
        </p:spPr>
      </p:pic>
      <p:pic>
        <p:nvPicPr>
          <p:cNvPr id="72" name="Shape 72"/>
          <p:cNvPicPr preferRelativeResize="0"/>
          <p:nvPr/>
        </p:nvPicPr>
        <p:blipFill>
          <a:blip r:embed="rId4">
            <a:alphaModFix/>
          </a:blip>
          <a:stretch>
            <a:fillRect/>
          </a:stretch>
        </p:blipFill>
        <p:spPr>
          <a:xfrm>
            <a:off x="457187" y="4371937"/>
            <a:ext cx="5419725" cy="485775"/>
          </a:xfrm>
          <a:prstGeom prst="rect">
            <a:avLst/>
          </a:prstGeom>
          <a:noFill/>
          <a:ln>
            <a:noFill/>
          </a:ln>
        </p:spPr>
      </p:pic>
      <p:sp>
        <p:nvSpPr>
          <p:cNvPr id="73" name="Shape 73"/>
          <p:cNvSpPr txBox="1"/>
          <p:nvPr>
            <p:ph idx="1" type="body"/>
          </p:nvPr>
        </p:nvSpPr>
        <p:spPr>
          <a:xfrm>
            <a:off x="457200" y="1244242"/>
            <a:ext cx="8229600" cy="3630300"/>
          </a:xfrm>
          <a:prstGeom prst="rect">
            <a:avLst/>
          </a:prstGeom>
        </p:spPr>
        <p:txBody>
          <a:bodyPr anchorCtr="0" anchor="t" bIns="91425" lIns="91425" rIns="91425" tIns="91425">
            <a:noAutofit/>
          </a:bodyPr>
          <a:lstStyle/>
          <a:p>
            <a:pPr indent="-381000" lvl="0" marL="457200" rtl="0">
              <a:spcBef>
                <a:spcPts val="0"/>
              </a:spcBef>
              <a:buClr>
                <a:schemeClr val="dk2"/>
              </a:buClr>
              <a:buSzPct val="100000"/>
              <a:buFont typeface="Arial"/>
              <a:buChar char="●"/>
            </a:pPr>
            <a:r>
              <a:rPr lang="en" sz="2400"/>
              <a:t>Start by creating a list of words, named search-list.txt</a:t>
            </a:r>
          </a:p>
          <a:p>
            <a:pPr indent="-381000" lvl="0" marL="457200" rtl="0">
              <a:spcBef>
                <a:spcPts val="0"/>
              </a:spcBef>
              <a:buClr>
                <a:schemeClr val="dk2"/>
              </a:buClr>
              <a:buSzPct val="100000"/>
              <a:buFont typeface="Arial"/>
              <a:buChar char="●"/>
            </a:pPr>
            <a:r>
              <a:rPr lang="en" sz="2400"/>
              <a:t>Next </a:t>
            </a:r>
            <a:r>
              <a:rPr b="1" lang="en" sz="2400"/>
              <a:t>vim listMaker</a:t>
            </a:r>
          </a:p>
          <a:p>
            <a:pPr indent="-381000" lvl="0" marL="457200" rtl="0">
              <a:spcBef>
                <a:spcPts val="0"/>
              </a:spcBef>
              <a:buClr>
                <a:schemeClr val="dk2"/>
              </a:buClr>
              <a:buSzPct val="100000"/>
              <a:buFont typeface="Arial"/>
              <a:buChar char="●"/>
            </a:pPr>
            <a:r>
              <a:rPr lang="en" sz="2400"/>
              <a:t>Adding the following script, then giving permission to run with </a:t>
            </a:r>
            <a:r>
              <a:rPr b="1" lang="en" sz="2400"/>
              <a:t>chmod 755 listMaker</a:t>
            </a:r>
          </a:p>
          <a:p>
            <a:pPr indent="-381000" lvl="0" marL="457200" rtl="0">
              <a:spcBef>
                <a:spcPts val="0"/>
              </a:spcBef>
              <a:buClr>
                <a:schemeClr val="dk2"/>
              </a:buClr>
              <a:buSzPct val="100000"/>
              <a:buFont typeface="Arial"/>
              <a:buChar char="●"/>
            </a:pPr>
            <a:r>
              <a:rPr lang="en" sz="2400"/>
              <a:t>Finally, running it outputs all the words as a single line separated by commas with </a:t>
            </a:r>
            <a:r>
              <a:rPr b="1" lang="en" sz="2400"/>
              <a:t>./listMaker</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idx="1" type="body"/>
          </p:nvPr>
        </p:nvSpPr>
        <p:spPr>
          <a:xfrm>
            <a:off x="457200" y="1244242"/>
            <a:ext cx="8229600" cy="3630300"/>
          </a:xfrm>
          <a:prstGeom prst="rect">
            <a:avLst/>
          </a:prstGeom>
        </p:spPr>
        <p:txBody>
          <a:bodyPr anchorCtr="0" anchor="t" bIns="91425" lIns="91425" rIns="91425" tIns="91425">
            <a:noAutofit/>
          </a:bodyPr>
          <a:lstStyle/>
          <a:p>
            <a:pPr>
              <a:spcBef>
                <a:spcPts val="0"/>
              </a:spcBef>
              <a:buNone/>
            </a:pPr>
            <a:r>
              <a:rPr lang="en"/>
              <a:t>stackoverflow.com</a:t>
            </a:r>
          </a:p>
        </p:txBody>
      </p:sp>
      <p:sp>
        <p:nvSpPr>
          <p:cNvPr id="335" name="Shape 335"/>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Sources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0" y="1285226"/>
            <a:ext cx="9144002" cy="2951748"/>
          </a:xfrm>
          <a:prstGeom prst="rect">
            <a:avLst/>
          </a:prstGeom>
          <a:noFill/>
          <a:ln>
            <a:noFill/>
          </a:ln>
        </p:spPr>
      </p:pic>
      <p:sp>
        <p:nvSpPr>
          <p:cNvPr id="79" name="Shape 79"/>
          <p:cNvSpPr txBox="1"/>
          <p:nvPr>
            <p:ph type="title"/>
          </p:nvPr>
        </p:nvSpPr>
        <p:spPr>
          <a:xfrm>
            <a:off x="457200" y="205978"/>
            <a:ext cx="8229600" cy="994200"/>
          </a:xfrm>
          <a:prstGeom prst="rect">
            <a:avLst/>
          </a:prstGeom>
        </p:spPr>
        <p:txBody>
          <a:bodyPr anchorCtr="0" anchor="b" bIns="91425" lIns="91425" rIns="91425" tIns="91425">
            <a:noAutofit/>
          </a:bodyPr>
          <a:lstStyle/>
          <a:p>
            <a:pPr lvl="0" rtl="0">
              <a:spcBef>
                <a:spcPts val="0"/>
              </a:spcBef>
              <a:buNone/>
            </a:pPr>
            <a:r>
              <a:rPr lang="en"/>
              <a:t>IP Address Printing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Backup Home Folder</a:t>
            </a:r>
          </a:p>
        </p:txBody>
      </p:sp>
      <p:pic>
        <p:nvPicPr>
          <p:cNvPr id="85" name="Shape 85"/>
          <p:cNvPicPr preferRelativeResize="0"/>
          <p:nvPr/>
        </p:nvPicPr>
        <p:blipFill rotWithShape="1">
          <a:blip r:embed="rId3">
            <a:alphaModFix/>
          </a:blip>
          <a:srcRect b="0" l="0" r="50864" t="0"/>
          <a:stretch/>
        </p:blipFill>
        <p:spPr>
          <a:xfrm>
            <a:off x="6231425" y="1200175"/>
            <a:ext cx="2912574" cy="3795824"/>
          </a:xfrm>
          <a:prstGeom prst="rect">
            <a:avLst/>
          </a:prstGeom>
          <a:noFill/>
          <a:ln>
            <a:noFill/>
          </a:ln>
        </p:spPr>
      </p:pic>
      <p:pic>
        <p:nvPicPr>
          <p:cNvPr id="86" name="Shape 86"/>
          <p:cNvPicPr preferRelativeResize="0"/>
          <p:nvPr/>
        </p:nvPicPr>
        <p:blipFill rotWithShape="1">
          <a:blip r:embed="rId4">
            <a:alphaModFix/>
          </a:blip>
          <a:srcRect b="0" l="0" r="0" t="11480"/>
          <a:stretch/>
        </p:blipFill>
        <p:spPr>
          <a:xfrm>
            <a:off x="595125" y="1714500"/>
            <a:ext cx="5494300" cy="3281499"/>
          </a:xfrm>
          <a:prstGeom prst="rect">
            <a:avLst/>
          </a:prstGeom>
          <a:noFill/>
          <a:ln>
            <a:noFill/>
          </a:ln>
        </p:spPr>
      </p:pic>
      <p:pic>
        <p:nvPicPr>
          <p:cNvPr id="87" name="Shape 87"/>
          <p:cNvPicPr preferRelativeResize="0"/>
          <p:nvPr/>
        </p:nvPicPr>
        <p:blipFill>
          <a:blip r:embed="rId5">
            <a:alphaModFix/>
          </a:blip>
          <a:stretch>
            <a:fillRect/>
          </a:stretch>
        </p:blipFill>
        <p:spPr>
          <a:xfrm>
            <a:off x="595124" y="1200175"/>
            <a:ext cx="4493176" cy="488724"/>
          </a:xfrm>
          <a:prstGeom prst="rect">
            <a:avLst/>
          </a:prstGeom>
          <a:noFill/>
          <a:ln>
            <a:noFill/>
          </a:ln>
        </p:spPr>
      </p:pic>
      <p:pic>
        <p:nvPicPr>
          <p:cNvPr id="88" name="Shape 88"/>
          <p:cNvPicPr preferRelativeResize="0"/>
          <p:nvPr/>
        </p:nvPicPr>
        <p:blipFill>
          <a:blip r:embed="rId6">
            <a:alphaModFix/>
          </a:blip>
          <a:stretch>
            <a:fillRect/>
          </a:stretch>
        </p:blipFill>
        <p:spPr>
          <a:xfrm>
            <a:off x="2861425" y="2441949"/>
            <a:ext cx="5149049" cy="21694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idx="1" type="body"/>
          </p:nvPr>
        </p:nvSpPr>
        <p:spPr>
          <a:xfrm>
            <a:off x="7269600" y="1244250"/>
            <a:ext cx="1874400" cy="3630300"/>
          </a:xfrm>
          <a:prstGeom prst="rect">
            <a:avLst/>
          </a:prstGeom>
        </p:spPr>
        <p:txBody>
          <a:bodyPr anchorCtr="0" anchor="t" bIns="91425" lIns="91425" rIns="91425" tIns="91425">
            <a:noAutofit/>
          </a:bodyPr>
          <a:lstStyle/>
          <a:p>
            <a:pPr rtl="0">
              <a:spcBef>
                <a:spcPts val="0"/>
              </a:spcBef>
              <a:buNone/>
            </a:pPr>
            <a:r>
              <a:rPr lang="en" sz="1200"/>
              <a:t>The MD5 hashes of a batch of files can be used to verify that the files on your machine are the same as the ones from the source, and haven’t been tampered with in transit.</a:t>
            </a:r>
          </a:p>
          <a:p>
            <a:pPr rtl="0">
              <a:spcBef>
                <a:spcPts val="0"/>
              </a:spcBef>
              <a:buNone/>
            </a:pPr>
            <a:r>
              <a:t/>
            </a:r>
            <a:endParaRPr sz="1200"/>
          </a:p>
          <a:p>
            <a:pPr rtl="0">
              <a:spcBef>
                <a:spcPts val="0"/>
              </a:spcBef>
              <a:buNone/>
            </a:pPr>
            <a:r>
              <a:rPr lang="en" sz="1200"/>
              <a:t>However, MD5 is </a:t>
            </a:r>
            <a:r>
              <a:rPr b="1" lang="en" sz="1200"/>
              <a:t>no longer </a:t>
            </a:r>
            <a:r>
              <a:rPr lang="en" sz="1200"/>
              <a:t>secure.</a:t>
            </a:r>
          </a:p>
          <a:p>
            <a:pPr>
              <a:spcBef>
                <a:spcPts val="0"/>
              </a:spcBef>
              <a:buNone/>
            </a:pPr>
            <a:r>
              <a:rPr lang="en" sz="1200"/>
              <a:t>Use SHA-256, 512, or 1024 instead.</a:t>
            </a:r>
          </a:p>
        </p:txBody>
      </p:sp>
      <p:sp>
        <p:nvSpPr>
          <p:cNvPr id="94" name="Shape 94"/>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MD5 hash for all files</a:t>
            </a:r>
          </a:p>
        </p:txBody>
      </p:sp>
      <p:pic>
        <p:nvPicPr>
          <p:cNvPr id="95" name="Shape 95"/>
          <p:cNvPicPr preferRelativeResize="0"/>
          <p:nvPr/>
        </p:nvPicPr>
        <p:blipFill>
          <a:blip r:embed="rId3">
            <a:alphaModFix/>
          </a:blip>
          <a:stretch>
            <a:fillRect/>
          </a:stretch>
        </p:blipFill>
        <p:spPr>
          <a:xfrm>
            <a:off x="457197" y="1034525"/>
            <a:ext cx="6716198" cy="40497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idx="1" type="body"/>
          </p:nvPr>
        </p:nvSpPr>
        <p:spPr>
          <a:xfrm>
            <a:off x="457200" y="1244242"/>
            <a:ext cx="8229600" cy="3630300"/>
          </a:xfrm>
          <a:prstGeom prst="rect">
            <a:avLst/>
          </a:prstGeom>
        </p:spPr>
        <p:txBody>
          <a:bodyPr anchorCtr="0" anchor="t" bIns="91425" lIns="91425" rIns="91425" tIns="91425">
            <a:noAutofit/>
          </a:bodyPr>
          <a:lstStyle/>
          <a:p>
            <a:pPr lvl="0" rtl="0">
              <a:spcBef>
                <a:spcPts val="0"/>
              </a:spcBef>
              <a:buNone/>
            </a:pPr>
            <a:r>
              <a:rPr lang="en" sz="3000">
                <a:latin typeface="Consolas"/>
                <a:ea typeface="Consolas"/>
                <a:cs typeface="Consolas"/>
                <a:sym typeface="Consolas"/>
              </a:rPr>
              <a:t>tr ‘ ’ ‘\n’ &lt; (file location) | grep -c ‘\&lt;and\&gt;’ |  wc -l</a:t>
            </a:r>
          </a:p>
        </p:txBody>
      </p:sp>
      <p:sp>
        <p:nvSpPr>
          <p:cNvPr id="101" name="Shape 101"/>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list-1.txt ‘and’s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idx="1" type="body"/>
          </p:nvPr>
        </p:nvSpPr>
        <p:spPr>
          <a:xfrm>
            <a:off x="457200" y="1244242"/>
            <a:ext cx="8229600" cy="3630300"/>
          </a:xfrm>
          <a:prstGeom prst="rect">
            <a:avLst/>
          </a:prstGeom>
        </p:spPr>
        <p:txBody>
          <a:bodyPr anchorCtr="0" anchor="t" bIns="91425" lIns="91425" rIns="91425" tIns="91425">
            <a:noAutofit/>
          </a:bodyPr>
          <a:lstStyle/>
          <a:p>
            <a:pPr rtl="0">
              <a:spcBef>
                <a:spcPts val="0"/>
              </a:spcBef>
              <a:buNone/>
            </a:pPr>
            <a:r>
              <a:rPr lang="en">
                <a:latin typeface="Consolas"/>
                <a:ea typeface="Consolas"/>
                <a:cs typeface="Consolas"/>
                <a:sym typeface="Consolas"/>
              </a:rPr>
              <a:t>$ tr ‘[:lower:]’ ‘[:upper:]’ &lt; input.txt &gt; output.txt</a:t>
            </a:r>
          </a:p>
          <a:p>
            <a:pPr rtl="0">
              <a:spcBef>
                <a:spcPts val="0"/>
              </a:spcBef>
              <a:buNone/>
            </a:pPr>
            <a:r>
              <a:rPr lang="en">
                <a:latin typeface="Consolas"/>
                <a:ea typeface="Consolas"/>
                <a:cs typeface="Consolas"/>
                <a:sym typeface="Consolas"/>
              </a:rPr>
              <a:t>$ cat output.txt</a:t>
            </a:r>
          </a:p>
          <a:p>
            <a:pPr rtl="0">
              <a:spcBef>
                <a:spcPts val="0"/>
              </a:spcBef>
              <a:buNone/>
            </a:pPr>
            <a:r>
              <a:t/>
            </a:r>
            <a:endParaRPr>
              <a:latin typeface="Consolas"/>
              <a:ea typeface="Consolas"/>
              <a:cs typeface="Consolas"/>
              <a:sym typeface="Consolas"/>
            </a:endParaRPr>
          </a:p>
          <a:p>
            <a:pPr>
              <a:spcBef>
                <a:spcPts val="0"/>
              </a:spcBef>
              <a:buNone/>
            </a:pPr>
            <a:r>
              <a:t/>
            </a:r>
            <a:endParaRPr>
              <a:latin typeface="Consolas"/>
              <a:ea typeface="Consolas"/>
              <a:cs typeface="Consolas"/>
              <a:sym typeface="Consolas"/>
            </a:endParaRPr>
          </a:p>
        </p:txBody>
      </p:sp>
      <p:sp>
        <p:nvSpPr>
          <p:cNvPr id="107" name="Shape 107"/>
          <p:cNvSpPr txBox="1"/>
          <p:nvPr>
            <p:ph type="title"/>
          </p:nvPr>
        </p:nvSpPr>
        <p:spPr>
          <a:xfrm>
            <a:off x="457200" y="205978"/>
            <a:ext cx="8229600" cy="994200"/>
          </a:xfrm>
          <a:prstGeom prst="rect">
            <a:avLst/>
          </a:prstGeom>
        </p:spPr>
        <p:txBody>
          <a:bodyPr anchorCtr="0" anchor="b" bIns="91425" lIns="91425" rIns="91425" tIns="91425">
            <a:noAutofit/>
          </a:bodyPr>
          <a:lstStyle/>
          <a:p>
            <a:pPr>
              <a:spcBef>
                <a:spcPts val="0"/>
              </a:spcBef>
              <a:buNone/>
            </a:pPr>
            <a:r>
              <a:rPr lang="en"/>
              <a:t>Write list-1.txt in upper case</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